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75098" autoAdjust="0"/>
  </p:normalViewPr>
  <p:slideViewPr>
    <p:cSldViewPr snapToGrid="0">
      <p:cViewPr varScale="1">
        <p:scale>
          <a:sx n="72" d="100"/>
          <a:sy n="72" d="100"/>
        </p:scale>
        <p:origin x="1324"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97383-E235-4084-AB37-0BE9D14EDEE3}"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56E22-E036-457E-BA36-8C299AB3C169}" type="slidenum">
              <a:rPr lang="zh-CN" altLang="en-US" smtClean="0"/>
              <a:t>‹#›</a:t>
            </a:fld>
            <a:endParaRPr lang="zh-CN" altLang="en-US"/>
          </a:p>
        </p:txBody>
      </p:sp>
    </p:spTree>
    <p:extLst>
      <p:ext uri="{BB962C8B-B14F-4D97-AF65-F5344CB8AC3E}">
        <p14:creationId xmlns:p14="http://schemas.microsoft.com/office/powerpoint/2010/main" val="87216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distinguish parallel programs between shared-variable and message-passing parallelism, The present work deals with parallel programs that communicate via shared variables only.</a:t>
            </a:r>
            <a:r>
              <a:rPr lang="zh-CN" altLang="en-US" dirty="0"/>
              <a:t>目前工作只考虑共享变量的并行</a:t>
            </a:r>
          </a:p>
        </p:txBody>
      </p:sp>
      <p:sp>
        <p:nvSpPr>
          <p:cNvPr id="4" name="灯片编号占位符 3"/>
          <p:cNvSpPr>
            <a:spLocks noGrp="1"/>
          </p:cNvSpPr>
          <p:nvPr>
            <p:ph type="sldNum" sz="quarter" idx="5"/>
          </p:nvPr>
        </p:nvSpPr>
        <p:spPr/>
        <p:txBody>
          <a:bodyPr/>
          <a:lstStyle/>
          <a:p>
            <a:fld id="{2D556E22-E036-457E-BA36-8C299AB3C169}" type="slidenum">
              <a:rPr lang="zh-CN" altLang="en-US" smtClean="0"/>
              <a:t>2</a:t>
            </a:fld>
            <a:endParaRPr lang="zh-CN" altLang="en-US"/>
          </a:p>
        </p:txBody>
      </p:sp>
    </p:spTree>
    <p:extLst>
      <p:ext uri="{BB962C8B-B14F-4D97-AF65-F5344CB8AC3E}">
        <p14:creationId xmlns:p14="http://schemas.microsoft.com/office/powerpoint/2010/main" val="1334928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15</a:t>
            </a:fld>
            <a:endParaRPr lang="zh-CN" altLang="en-US"/>
          </a:p>
        </p:txBody>
      </p:sp>
    </p:spTree>
    <p:extLst>
      <p:ext uri="{BB962C8B-B14F-4D97-AF65-F5344CB8AC3E}">
        <p14:creationId xmlns:p14="http://schemas.microsoft.com/office/powerpoint/2010/main" val="252798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concludes the proof of equivalence of our system of rules and a standard one like the one in [Apt and </a:t>
            </a:r>
            <a:r>
              <a:rPr lang="en-US" altLang="zh-CN" dirty="0" err="1"/>
              <a:t>Olderog</a:t>
            </a:r>
            <a:r>
              <a:rPr lang="en-US" altLang="zh-CN" dirty="0"/>
              <a:t>, 1991], where preconditions are not directly attached to commands.</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19</a:t>
            </a:fld>
            <a:endParaRPr lang="zh-CN" altLang="en-US"/>
          </a:p>
        </p:txBody>
      </p:sp>
    </p:spTree>
    <p:extLst>
      <p:ext uri="{BB962C8B-B14F-4D97-AF65-F5344CB8AC3E}">
        <p14:creationId xmlns:p14="http://schemas.microsoft.com/office/powerpoint/2010/main" val="2556485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Unfortunately, proving that all proof</a:t>
            </a:r>
          </a:p>
          <a:p>
            <a:r>
              <a:rPr lang="en-US" altLang="zh-CN" dirty="0"/>
              <a:t>outlines are correct independently of the environment is not sufficient to</a:t>
            </a:r>
          </a:p>
          <a:p>
            <a:r>
              <a:rPr lang="en-US" altLang="zh-CN" dirty="0"/>
              <a:t>conclude that the input/output specification of a parallel composition is the</a:t>
            </a:r>
          </a:p>
          <a:p>
            <a:r>
              <a:rPr lang="en-US" altLang="zh-CN" dirty="0"/>
              <a:t>intersection (assertions are modeled as sets) of the input/output specification of each component. </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20</a:t>
            </a:fld>
            <a:endParaRPr lang="zh-CN" altLang="en-US"/>
          </a:p>
        </p:txBody>
      </p:sp>
    </p:spTree>
    <p:extLst>
      <p:ext uri="{BB962C8B-B14F-4D97-AF65-F5344CB8AC3E}">
        <p14:creationId xmlns:p14="http://schemas.microsoft.com/office/powerpoint/2010/main" val="222120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43E12-3FDD-9DC9-0559-504797A085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4A7FEA-5157-51B5-197F-A6441C8AB7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A65A9B-361E-5BC7-0665-C98ECDDFC9B8}"/>
              </a:ext>
            </a:extLst>
          </p:cNvPr>
          <p:cNvSpPr>
            <a:spLocks noGrp="1"/>
          </p:cNvSpPr>
          <p:nvPr>
            <p:ph type="body" idx="1"/>
          </p:nvPr>
        </p:nvSpPr>
        <p:spPr/>
        <p:txBody>
          <a:bodyPr/>
          <a:lstStyle/>
          <a:p>
            <a:r>
              <a:rPr lang="en-US" altLang="zh-CN" dirty="0"/>
              <a:t>Unfortunately, proving that all proof</a:t>
            </a:r>
          </a:p>
          <a:p>
            <a:r>
              <a:rPr lang="en-US" altLang="zh-CN" dirty="0"/>
              <a:t>outlines are correct independently of the environment is not sufficient to</a:t>
            </a:r>
          </a:p>
          <a:p>
            <a:r>
              <a:rPr lang="en-US" altLang="zh-CN" dirty="0"/>
              <a:t>conclude that the input/output specification of a parallel composition is the</a:t>
            </a:r>
          </a:p>
          <a:p>
            <a:r>
              <a:rPr lang="en-US" altLang="zh-CN" dirty="0"/>
              <a:t>intersection (assertions are modeled as sets) of the input/output specification of each component. </a:t>
            </a:r>
            <a:endParaRPr lang="zh-CN" altLang="en-US" dirty="0"/>
          </a:p>
        </p:txBody>
      </p:sp>
      <p:sp>
        <p:nvSpPr>
          <p:cNvPr id="4" name="灯片编号占位符 3">
            <a:extLst>
              <a:ext uri="{FF2B5EF4-FFF2-40B4-BE49-F238E27FC236}">
                <a16:creationId xmlns:a16="http://schemas.microsoft.com/office/drawing/2014/main" id="{720884AF-D36D-A7D4-30F0-97D211EFE7E6}"/>
              </a:ext>
            </a:extLst>
          </p:cNvPr>
          <p:cNvSpPr>
            <a:spLocks noGrp="1"/>
          </p:cNvSpPr>
          <p:nvPr>
            <p:ph type="sldNum" sz="quarter" idx="5"/>
          </p:nvPr>
        </p:nvSpPr>
        <p:spPr/>
        <p:txBody>
          <a:bodyPr/>
          <a:lstStyle/>
          <a:p>
            <a:fld id="{2D556E22-E036-457E-BA36-8C299AB3C169}" type="slidenum">
              <a:rPr lang="zh-CN" altLang="en-US" smtClean="0"/>
              <a:t>21</a:t>
            </a:fld>
            <a:endParaRPr lang="zh-CN" altLang="en-US"/>
          </a:p>
        </p:txBody>
      </p:sp>
    </p:spTree>
    <p:extLst>
      <p:ext uri="{BB962C8B-B14F-4D97-AF65-F5344CB8AC3E}">
        <p14:creationId xmlns:p14="http://schemas.microsoft.com/office/powerpoint/2010/main" val="1959741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8EF24-056E-D7BA-916B-6B26227E91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A58AC-5B08-2D99-DB0D-CF49AE32AC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1C7406-ED82-E581-F7B8-E6EA34EEEDF9}"/>
              </a:ext>
            </a:extLst>
          </p:cNvPr>
          <p:cNvSpPr>
            <a:spLocks noGrp="1"/>
          </p:cNvSpPr>
          <p:nvPr>
            <p:ph type="body" idx="1"/>
          </p:nvPr>
        </p:nvSpPr>
        <p:spPr/>
        <p:txBody>
          <a:bodyPr/>
          <a:lstStyle/>
          <a:p>
            <a:r>
              <a:rPr lang="en-US" altLang="zh-CN" dirty="0"/>
              <a:t>Unfortunately, proving that all proof</a:t>
            </a:r>
          </a:p>
          <a:p>
            <a:r>
              <a:rPr lang="en-US" altLang="zh-CN" dirty="0"/>
              <a:t>outlines are correct independently of the environment is not sufficient to</a:t>
            </a:r>
          </a:p>
          <a:p>
            <a:r>
              <a:rPr lang="en-US" altLang="zh-CN" dirty="0"/>
              <a:t>conclude that the input/output specification of a parallel composition is the</a:t>
            </a:r>
          </a:p>
          <a:p>
            <a:r>
              <a:rPr lang="en-US" altLang="zh-CN" dirty="0"/>
              <a:t>intersection (assertions are modeled as sets) of the input/output specification of each component. </a:t>
            </a:r>
            <a:endParaRPr lang="zh-CN" altLang="en-US" dirty="0"/>
          </a:p>
        </p:txBody>
      </p:sp>
      <p:sp>
        <p:nvSpPr>
          <p:cNvPr id="4" name="灯片编号占位符 3">
            <a:extLst>
              <a:ext uri="{FF2B5EF4-FFF2-40B4-BE49-F238E27FC236}">
                <a16:creationId xmlns:a16="http://schemas.microsoft.com/office/drawing/2014/main" id="{35266FD6-DD3D-EDEF-B129-64B154050E24}"/>
              </a:ext>
            </a:extLst>
          </p:cNvPr>
          <p:cNvSpPr>
            <a:spLocks noGrp="1"/>
          </p:cNvSpPr>
          <p:nvPr>
            <p:ph type="sldNum" sz="quarter" idx="5"/>
          </p:nvPr>
        </p:nvSpPr>
        <p:spPr/>
        <p:txBody>
          <a:bodyPr/>
          <a:lstStyle/>
          <a:p>
            <a:fld id="{2D556E22-E036-457E-BA36-8C299AB3C169}" type="slidenum">
              <a:rPr lang="zh-CN" altLang="en-US" smtClean="0"/>
              <a:t>22</a:t>
            </a:fld>
            <a:endParaRPr lang="zh-CN" altLang="en-US"/>
          </a:p>
        </p:txBody>
      </p:sp>
    </p:spTree>
    <p:extLst>
      <p:ext uri="{BB962C8B-B14F-4D97-AF65-F5344CB8AC3E}">
        <p14:creationId xmlns:p14="http://schemas.microsoft.com/office/powerpoint/2010/main" val="389933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compositionality of this method has two major advantages over the</a:t>
            </a:r>
          </a:p>
          <a:p>
            <a:r>
              <a:rPr lang="en-US" altLang="zh-CN" dirty="0"/>
              <a:t>non-compositionality of </a:t>
            </a:r>
            <a:r>
              <a:rPr lang="en-US" altLang="zh-CN" dirty="0" err="1"/>
              <a:t>Owicki</a:t>
            </a:r>
            <a:r>
              <a:rPr lang="en-US" altLang="zh-CN" dirty="0"/>
              <a:t>-Gries. First of all, it drastically reduces the</a:t>
            </a:r>
          </a:p>
          <a:p>
            <a:r>
              <a:rPr lang="en-US" altLang="zh-CN" dirty="0"/>
              <a:t>complexity of the verification process. The number of correctness proofs</a:t>
            </a:r>
          </a:p>
          <a:p>
            <a:r>
              <a:rPr lang="en-US" altLang="zh-CN" dirty="0"/>
              <a:t>in the rely-guarantee formalism increases only linearly with the number of</a:t>
            </a:r>
          </a:p>
          <a:p>
            <a:r>
              <a:rPr lang="en-US" altLang="zh-CN" dirty="0"/>
              <a:t>parallel components, while exponentially in the </a:t>
            </a:r>
            <a:r>
              <a:rPr lang="en-US" altLang="zh-CN" dirty="0" err="1"/>
              <a:t>Owicki</a:t>
            </a:r>
            <a:r>
              <a:rPr lang="en-US" altLang="zh-CN" dirty="0"/>
              <a:t>-Gries method. Secondly, it allows the verification of so-called open systems, i.e. systems where</a:t>
            </a:r>
          </a:p>
          <a:p>
            <a:r>
              <a:rPr lang="en-US" altLang="zh-CN" dirty="0"/>
              <a:t>a specified margin of interaction from an arbitrary environment is permitted.</a:t>
            </a:r>
          </a:p>
          <a:p>
            <a:r>
              <a:rPr lang="en-US" altLang="zh-CN" dirty="0"/>
              <a:t>Then, new components, whose actions respect this margin, can be added a</a:t>
            </a:r>
          </a:p>
          <a:p>
            <a:r>
              <a:rPr lang="en-US" altLang="zh-CN" dirty="0"/>
              <a:t>posteriori. The verification of the new system can be done without looking</a:t>
            </a:r>
          </a:p>
          <a:p>
            <a:r>
              <a:rPr lang="en-US" altLang="zh-CN" dirty="0"/>
              <a:t>into the structure of the previously verified program. This makes the method</a:t>
            </a:r>
          </a:p>
          <a:p>
            <a:r>
              <a:rPr lang="en-US" altLang="zh-CN" dirty="0"/>
              <a:t>adequate for top-down development of parallel systems. In </a:t>
            </a:r>
            <a:r>
              <a:rPr lang="en-US" altLang="zh-CN" dirty="0" err="1"/>
              <a:t>constrast</a:t>
            </a:r>
            <a:r>
              <a:rPr lang="en-US" altLang="zh-CN" dirty="0"/>
              <a:t>, the</a:t>
            </a:r>
          </a:p>
          <a:p>
            <a:r>
              <a:rPr lang="en-US" altLang="zh-CN" dirty="0" err="1"/>
              <a:t>Owicki</a:t>
            </a:r>
            <a:r>
              <a:rPr lang="en-US" altLang="zh-CN" dirty="0"/>
              <a:t>-Gries method only works for closed systems, where all component</a:t>
            </a:r>
          </a:p>
          <a:p>
            <a:r>
              <a:rPr lang="en-US" altLang="zh-CN" dirty="0"/>
              <a:t>programs must be simultaneously known. If a new component program is</a:t>
            </a:r>
          </a:p>
          <a:p>
            <a:r>
              <a:rPr lang="en-US" altLang="zh-CN" dirty="0"/>
              <a:t>added to the parallel composition, the verification process must be restarted</a:t>
            </a:r>
          </a:p>
          <a:p>
            <a:r>
              <a:rPr lang="en-US" altLang="zh-CN" dirty="0"/>
              <a:t>due to the non-compositionality of the interference freedom test.</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23</a:t>
            </a:fld>
            <a:endParaRPr lang="zh-CN" altLang="en-US"/>
          </a:p>
        </p:txBody>
      </p:sp>
    </p:spTree>
    <p:extLst>
      <p:ext uri="{BB962C8B-B14F-4D97-AF65-F5344CB8AC3E}">
        <p14:creationId xmlns:p14="http://schemas.microsoft.com/office/powerpoint/2010/main" val="1578289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analogous to the</a:t>
            </a:r>
          </a:p>
          <a:p>
            <a:r>
              <a:rPr lang="en-US" altLang="zh-CN" dirty="0"/>
              <a:t>constructor Parallel defined in the </a:t>
            </a:r>
            <a:r>
              <a:rPr lang="en-US" altLang="zh-CN" dirty="0" err="1"/>
              <a:t>Owicki</a:t>
            </a:r>
            <a:r>
              <a:rPr lang="en-US" altLang="zh-CN" dirty="0"/>
              <a:t>-Gries language. For simplicity,</a:t>
            </a:r>
          </a:p>
          <a:p>
            <a:r>
              <a:rPr lang="en-US" altLang="zh-CN" dirty="0"/>
              <a:t>we consider parallelism only at the top level, i.e. no nested parallelism.</a:t>
            </a:r>
          </a:p>
          <a:p>
            <a:r>
              <a:rPr lang="en-US" altLang="zh-CN" dirty="0"/>
              <a:t>Moreover, contrary to the formalization in 2.1 parallelism appears as a single</a:t>
            </a:r>
          </a:p>
          <a:p>
            <a:r>
              <a:rPr lang="en-US" altLang="zh-CN" dirty="0"/>
              <a:t>construction, i.e. there are neither sequential nor if- nor while-constructions</a:t>
            </a:r>
          </a:p>
          <a:p>
            <a:r>
              <a:rPr lang="en-US" altLang="zh-CN" dirty="0"/>
              <a:t>for parallel programs. This way, we reduce the number of constructors and</a:t>
            </a:r>
          </a:p>
          <a:p>
            <a:r>
              <a:rPr lang="en-US" altLang="zh-CN" dirty="0"/>
              <a:t>avoid having to duplicate proofs.</a:t>
            </a:r>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24</a:t>
            </a:fld>
            <a:endParaRPr lang="zh-CN" altLang="en-US"/>
          </a:p>
        </p:txBody>
      </p:sp>
    </p:spTree>
    <p:extLst>
      <p:ext uri="{BB962C8B-B14F-4D97-AF65-F5344CB8AC3E}">
        <p14:creationId xmlns:p14="http://schemas.microsoft.com/office/powerpoint/2010/main" val="211336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Basic actions and evaluation of </a:t>
            </a:r>
            <a:r>
              <a:rPr lang="en-US" altLang="zh-CN" dirty="0" err="1"/>
              <a:t>boolean</a:t>
            </a:r>
            <a:r>
              <a:rPr lang="en-US" altLang="zh-CN" dirty="0"/>
              <a:t> conditions are atomic. In both</a:t>
            </a:r>
          </a:p>
          <a:p>
            <a:r>
              <a:rPr lang="en-US" altLang="zh-CN" dirty="0"/>
              <a:t>conditional and iteration statements, the evaluation of the </a:t>
            </a:r>
            <a:r>
              <a:rPr lang="en-US" altLang="zh-CN" dirty="0" err="1"/>
              <a:t>boolean</a:t>
            </a:r>
            <a:r>
              <a:rPr lang="en-US" altLang="zh-CN" dirty="0"/>
              <a:t> tests are</a:t>
            </a:r>
          </a:p>
          <a:p>
            <a:r>
              <a:rPr lang="en-US" altLang="zh-CN" dirty="0"/>
              <a:t>atomic, but a step of the environment can interrupt between the </a:t>
            </a:r>
            <a:r>
              <a:rPr lang="en-US" altLang="zh-CN" dirty="0" err="1"/>
              <a:t>boolean</a:t>
            </a:r>
            <a:endParaRPr lang="en-US" altLang="zh-CN" dirty="0"/>
          </a:p>
          <a:p>
            <a:r>
              <a:rPr lang="en-US" altLang="zh-CN" dirty="0"/>
              <a:t>test and the first action from the corresponding program body. The body of</a:t>
            </a:r>
          </a:p>
          <a:p>
            <a:r>
              <a:rPr lang="en-US" altLang="zh-CN" dirty="0"/>
              <a:t>an await-statement is executed atomically, thus no environment transitions</a:t>
            </a:r>
          </a:p>
          <a:p>
            <a:r>
              <a:rPr lang="en-US" altLang="zh-CN" dirty="0"/>
              <a:t>can occur.</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29</a:t>
            </a:fld>
            <a:endParaRPr lang="zh-CN" altLang="en-US"/>
          </a:p>
        </p:txBody>
      </p:sp>
    </p:spTree>
    <p:extLst>
      <p:ext uri="{BB962C8B-B14F-4D97-AF65-F5344CB8AC3E}">
        <p14:creationId xmlns:p14="http://schemas.microsoft.com/office/powerpoint/2010/main" val="1634175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one-element list is always a computation, and two inference rules, one for each kind of transition, determine which lists</a:t>
            </a:r>
          </a:p>
          <a:p>
            <a:r>
              <a:rPr lang="en-US" altLang="zh-CN" dirty="0"/>
              <a:t>belong to the inductive set.</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32</a:t>
            </a:fld>
            <a:endParaRPr lang="zh-CN" altLang="en-US"/>
          </a:p>
        </p:txBody>
      </p:sp>
    </p:spTree>
    <p:extLst>
      <p:ext uri="{BB962C8B-B14F-4D97-AF65-F5344CB8AC3E}">
        <p14:creationId xmlns:p14="http://schemas.microsoft.com/office/powerpoint/2010/main" val="153093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definition of computation of sequential programs presented in the previous section follows the one proposed in [Xu et al., 1997] and is probably the most natural and intuitive approach. However, it represents the execution of a program in a simplified linear way without taking into account the</a:t>
            </a:r>
          </a:p>
          <a:p>
            <a:r>
              <a:rPr lang="en-US" altLang="zh-CN" dirty="0"/>
              <a:t>inherent structure of the development of a computation.</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34</a:t>
            </a:fld>
            <a:endParaRPr lang="zh-CN" altLang="en-US"/>
          </a:p>
        </p:txBody>
      </p:sp>
    </p:spTree>
    <p:extLst>
      <p:ext uri="{BB962C8B-B14F-4D97-AF65-F5344CB8AC3E}">
        <p14:creationId xmlns:p14="http://schemas.microsoft.com/office/powerpoint/2010/main" val="135255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drawback of the </a:t>
            </a:r>
            <a:r>
              <a:rPr lang="en-US" altLang="zh-CN" dirty="0" err="1"/>
              <a:t>Owicki</a:t>
            </a:r>
            <a:r>
              <a:rPr lang="en-US" altLang="zh-CN" dirty="0"/>
              <a:t>-Gries method is that it is not compositional. To perform the interference-freedom tests for some component we require information about the implementation of all other components. A compositional proof method, however, should be able to infer the specification of the system from the specification of the components without knowing anything about their internal representation.</a:t>
            </a:r>
          </a:p>
          <a:p>
            <a:r>
              <a:rPr lang="en-US" altLang="zh-CN" dirty="0"/>
              <a:t>OG</a:t>
            </a:r>
            <a:r>
              <a:rPr lang="zh-CN" altLang="en-US" b="0" i="0" dirty="0">
                <a:solidFill>
                  <a:srgbClr val="000000"/>
                </a:solidFill>
                <a:effectLst/>
                <a:latin typeface="微软雅黑" panose="020B0503020204020204" pitchFamily="34" charset="-122"/>
                <a:ea typeface="微软雅黑" panose="020B0503020204020204" pitchFamily="34" charset="-122"/>
              </a:rPr>
              <a:t>方法的主要缺点为不是组合的</a:t>
            </a:r>
            <a:r>
              <a:rPr lang="en-US" altLang="zh-CN" dirty="0"/>
              <a:t>not compositional</a:t>
            </a:r>
            <a:r>
              <a:rPr lang="zh-CN" altLang="en-US" b="0" i="0" dirty="0">
                <a:solidFill>
                  <a:srgbClr val="000000"/>
                </a:solidFill>
                <a:effectLst/>
                <a:latin typeface="微软雅黑" panose="020B0503020204020204" pitchFamily="34" charset="-122"/>
                <a:ea typeface="微软雅黑" panose="020B0503020204020204" pitchFamily="34" charset="-122"/>
              </a:rPr>
              <a:t>。为了对某些组件进行无干扰测试，我们需要有关所有其他组件实现的信息。然而，组合证明方法应该能够从组件的规范中推断出系统的规范，而不需要知道它们的内部表示。</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idea leading to a compositional proof method for parallel programs is to enrich the specification of each component with additional information about the interaction with the environment during execution. </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导出并行程序的组合证明方法的思想是，在执行过程中使用有关与环境交互的附加信息来丰富每个组件的规范。</a:t>
            </a:r>
          </a:p>
        </p:txBody>
      </p:sp>
      <p:sp>
        <p:nvSpPr>
          <p:cNvPr id="4" name="灯片编号占位符 3"/>
          <p:cNvSpPr>
            <a:spLocks noGrp="1"/>
          </p:cNvSpPr>
          <p:nvPr>
            <p:ph type="sldNum" sz="quarter" idx="5"/>
          </p:nvPr>
        </p:nvSpPr>
        <p:spPr/>
        <p:txBody>
          <a:bodyPr/>
          <a:lstStyle/>
          <a:p>
            <a:fld id="{2D556E22-E036-457E-BA36-8C299AB3C169}" type="slidenum">
              <a:rPr lang="zh-CN" altLang="en-US" smtClean="0"/>
              <a:t>3</a:t>
            </a:fld>
            <a:endParaRPr lang="zh-CN" altLang="en-US"/>
          </a:p>
        </p:txBody>
      </p:sp>
    </p:spTree>
    <p:extLst>
      <p:ext uri="{BB962C8B-B14F-4D97-AF65-F5344CB8AC3E}">
        <p14:creationId xmlns:p14="http://schemas.microsoft.com/office/powerpoint/2010/main" val="1244299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Observe that for these five cases the new definition</a:t>
            </a:r>
          </a:p>
          <a:p>
            <a:r>
              <a:rPr lang="en-US" altLang="zh-CN" dirty="0"/>
              <a:t>does not provide any richer information than the </a:t>
            </a:r>
            <a:r>
              <a:rPr lang="en-US" altLang="zh-CN" dirty="0" err="1"/>
              <a:t>CptnComp</a:t>
            </a:r>
            <a:r>
              <a:rPr lang="en-US" altLang="zh-CN" dirty="0"/>
              <a:t> rule with case</a:t>
            </a:r>
          </a:p>
          <a:p>
            <a:r>
              <a:rPr lang="en-US" altLang="zh-CN" dirty="0"/>
              <a:t>analysis on the corresponding c-step.</a:t>
            </a:r>
          </a:p>
          <a:p>
            <a:r>
              <a:rPr lang="en-US" altLang="zh-CN" dirty="0"/>
              <a:t>The rule CptnModSeq1 represents the computations of a sequential composition where execution does not enter the second program, and CptnModSeq2 those who at least finish the first program. For while-programs</a:t>
            </a:r>
          </a:p>
          <a:p>
            <a:r>
              <a:rPr lang="en-US" altLang="zh-CN" dirty="0"/>
              <a:t>a computation might enter the body but not finish it (CptnModWhile1) or</a:t>
            </a:r>
          </a:p>
          <a:p>
            <a:r>
              <a:rPr lang="en-US" altLang="zh-CN" dirty="0"/>
              <a:t>finish it at least once (CptnModWhile2).</a:t>
            </a:r>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36</a:t>
            </a:fld>
            <a:endParaRPr lang="zh-CN" altLang="en-US"/>
          </a:p>
        </p:txBody>
      </p:sp>
    </p:spTree>
    <p:extLst>
      <p:ext uri="{BB962C8B-B14F-4D97-AF65-F5344CB8AC3E}">
        <p14:creationId xmlns:p14="http://schemas.microsoft.com/office/powerpoint/2010/main" val="791766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Jones first suggested in [Jones, 1981] that the rely and guarantee conditions be reflexive and transitive. However, for the soundness proof only the</a:t>
            </a:r>
          </a:p>
          <a:p>
            <a:r>
              <a:rPr lang="en-US" altLang="zh-CN" dirty="0"/>
              <a:t>reflexivity of the guarantee condition is necessary.</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39</a:t>
            </a:fld>
            <a:endParaRPr lang="zh-CN" altLang="en-US"/>
          </a:p>
        </p:txBody>
      </p:sp>
    </p:spTree>
    <p:extLst>
      <p:ext uri="{BB962C8B-B14F-4D97-AF65-F5344CB8AC3E}">
        <p14:creationId xmlns:p14="http://schemas.microsoft.com/office/powerpoint/2010/main" val="286518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48</a:t>
            </a:fld>
            <a:endParaRPr lang="zh-CN" altLang="en-US"/>
          </a:p>
        </p:txBody>
      </p:sp>
    </p:spTree>
    <p:extLst>
      <p:ext uri="{BB962C8B-B14F-4D97-AF65-F5344CB8AC3E}">
        <p14:creationId xmlns:p14="http://schemas.microsoft.com/office/powerpoint/2010/main" val="3380076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the semantics of the await-command, a positive evaluation of the condition and the execution of the body is done atomically. Thus, the state</a:t>
            </a:r>
          </a:p>
          <a:p>
            <a:r>
              <a:rPr lang="en-US" altLang="zh-CN" dirty="0"/>
              <a:t>transition caused by the complete execution of P must satisfy the guarantee</a:t>
            </a:r>
          </a:p>
          <a:p>
            <a:r>
              <a:rPr lang="en-US" altLang="zh-CN" dirty="0"/>
              <a:t>condition. This is reflected in the precondition and postcondition of P in</a:t>
            </a:r>
          </a:p>
          <a:p>
            <a:r>
              <a:rPr lang="en-US" altLang="zh-CN" dirty="0"/>
              <a:t>the assumptions; since these are sets of single states, the relation between</a:t>
            </a:r>
          </a:p>
          <a:p>
            <a:r>
              <a:rPr lang="en-US" altLang="zh-CN" dirty="0"/>
              <a:t>the state before and after the transformation is established by fixing the</a:t>
            </a:r>
          </a:p>
          <a:p>
            <a:r>
              <a:rPr lang="en-US" altLang="zh-CN" dirty="0"/>
              <a:t>values of the first via a universally quantified variable V. The intermediate</a:t>
            </a:r>
          </a:p>
          <a:p>
            <a:r>
              <a:rPr lang="en-US" altLang="zh-CN" dirty="0"/>
              <a:t>state changes during the execution of P must not guarantee anything, thus</a:t>
            </a:r>
          </a:p>
          <a:p>
            <a:r>
              <a:rPr lang="en-US" altLang="zh-CN" dirty="0"/>
              <a:t>the guarantee condition is the universal set UNIV. However, since they are</a:t>
            </a:r>
          </a:p>
          <a:p>
            <a:r>
              <a:rPr lang="en-US" altLang="zh-CN" dirty="0"/>
              <a:t>executed atomically, the environment cannot change their values. This is</a:t>
            </a:r>
          </a:p>
          <a:p>
            <a:r>
              <a:rPr lang="en-US" altLang="zh-CN" dirty="0"/>
              <a:t>reflected by the rely condition f(s; t): s = </a:t>
            </a:r>
            <a:r>
              <a:rPr lang="en-US" altLang="zh-CN" dirty="0" err="1"/>
              <a:t>tg</a:t>
            </a:r>
            <a:r>
              <a:rPr lang="en-US" altLang="zh-CN" dirty="0"/>
              <a:t>. To ensure that the postcondition holds at the end of the computation, regardless of possible environment</a:t>
            </a:r>
          </a:p>
          <a:p>
            <a:r>
              <a:rPr lang="en-US" altLang="zh-CN" dirty="0"/>
              <a:t>transitions, we require stable post rely.</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49</a:t>
            </a:fld>
            <a:endParaRPr lang="zh-CN" altLang="en-US"/>
          </a:p>
        </p:txBody>
      </p:sp>
    </p:spTree>
    <p:extLst>
      <p:ext uri="{BB962C8B-B14F-4D97-AF65-F5344CB8AC3E}">
        <p14:creationId xmlns:p14="http://schemas.microsoft.com/office/powerpoint/2010/main" val="2235351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 not confuse the type of the first argument. Here it is a list of specifications</a:t>
            </a:r>
          </a:p>
          <a:p>
            <a:r>
              <a:rPr lang="en-US" altLang="zh-CN" dirty="0"/>
              <a:t>of sequential component programs, while in |= P SAT [pre; rely; guar ; post],</a:t>
            </a:r>
          </a:p>
          <a:p>
            <a:r>
              <a:rPr lang="en-US" altLang="zh-CN" dirty="0"/>
              <a:t>P is just a program of type α par-com.</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50</a:t>
            </a:fld>
            <a:endParaRPr lang="zh-CN" altLang="en-US"/>
          </a:p>
        </p:txBody>
      </p:sp>
    </p:spTree>
    <p:extLst>
      <p:ext uri="{BB962C8B-B14F-4D97-AF65-F5344CB8AC3E}">
        <p14:creationId xmlns:p14="http://schemas.microsoft.com/office/powerpoint/2010/main" val="387040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51</a:t>
            </a:fld>
            <a:endParaRPr lang="zh-CN" altLang="en-US"/>
          </a:p>
        </p:txBody>
      </p:sp>
    </p:spTree>
    <p:extLst>
      <p:ext uri="{BB962C8B-B14F-4D97-AF65-F5344CB8AC3E}">
        <p14:creationId xmlns:p14="http://schemas.microsoft.com/office/powerpoint/2010/main" val="853455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two conditions can be formulated</a:t>
            </a:r>
          </a:p>
          <a:p>
            <a:r>
              <a:rPr lang="en-US" altLang="zh-CN" dirty="0"/>
              <a:t>independently of the actual implementation of the components. Then, the</a:t>
            </a:r>
          </a:p>
          <a:p>
            <a:r>
              <a:rPr lang="en-US" altLang="zh-CN" dirty="0"/>
              <a:t>verification process consists of proving certain relations among the rely and</a:t>
            </a:r>
          </a:p>
          <a:p>
            <a:r>
              <a:rPr lang="en-US" altLang="zh-CN" dirty="0"/>
              <a:t>guarantee conditions of all components (and possibly of an overall environment). As a result, the proof rule for parallel composition can be formulated</a:t>
            </a:r>
          </a:p>
          <a:p>
            <a:r>
              <a:rPr lang="en-US" altLang="zh-CN" dirty="0"/>
              <a:t>in terms of the specifications without any need for additional information</a:t>
            </a:r>
          </a:p>
          <a:p>
            <a:r>
              <a:rPr lang="en-US" altLang="zh-CN" dirty="0"/>
              <a:t>about the implementation of the components, i.e. the resulting proof method</a:t>
            </a:r>
          </a:p>
          <a:p>
            <a:r>
              <a:rPr lang="en-US" altLang="zh-CN" dirty="0"/>
              <a:t>is compositional.</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4</a:t>
            </a:fld>
            <a:endParaRPr lang="zh-CN" altLang="en-US"/>
          </a:p>
        </p:txBody>
      </p:sp>
    </p:spTree>
    <p:extLst>
      <p:ext uri="{BB962C8B-B14F-4D97-AF65-F5344CB8AC3E}">
        <p14:creationId xmlns:p14="http://schemas.microsoft.com/office/powerpoint/2010/main" val="332535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The complexity of the verification process grows linearly with the number of components, whereas in the </a:t>
            </a:r>
            <a:r>
              <a:rPr lang="en-US" altLang="zh-CN" dirty="0" err="1"/>
              <a:t>Owicki</a:t>
            </a:r>
            <a:r>
              <a:rPr lang="en-US" altLang="zh-CN" dirty="0"/>
              <a:t>-Gries method the number</a:t>
            </a:r>
          </a:p>
          <a:p>
            <a:r>
              <a:rPr lang="en-US" altLang="zh-CN" dirty="0"/>
              <a:t>of proof obligations grows exponentially.</a:t>
            </a:r>
          </a:p>
          <a:p>
            <a:r>
              <a:rPr lang="en-US" altLang="zh-CN" dirty="0"/>
              <a:t>2. It allows verification of open systems, i.e. systems whose interaction</a:t>
            </a:r>
          </a:p>
          <a:p>
            <a:r>
              <a:rPr lang="en-US" altLang="zh-CN" dirty="0"/>
              <a:t>with the environment can be specified without knowing the precise implementation of the environment. This makes the method suitable for</a:t>
            </a:r>
          </a:p>
          <a:p>
            <a:r>
              <a:rPr lang="en-US" altLang="zh-CN" dirty="0"/>
              <a:t>top-down design. In contrast, the </a:t>
            </a:r>
            <a:r>
              <a:rPr lang="en-US" altLang="zh-CN" dirty="0" err="1"/>
              <a:t>Owicki</a:t>
            </a:r>
            <a:r>
              <a:rPr lang="en-US" altLang="zh-CN" dirty="0"/>
              <a:t>-Gries method only works for</a:t>
            </a:r>
          </a:p>
          <a:p>
            <a:r>
              <a:rPr lang="en-US" altLang="zh-CN" dirty="0"/>
              <a:t>verifying closed systems, where the environment is fully characterized</a:t>
            </a:r>
          </a:p>
          <a:p>
            <a:r>
              <a:rPr lang="en-US" altLang="zh-CN" dirty="0"/>
              <a:t>in terms of concretely known processes.</a:t>
            </a:r>
          </a:p>
          <a:p>
            <a:endParaRPr lang="en-US" altLang="zh-CN" dirty="0"/>
          </a:p>
          <a:p>
            <a:pPr algn="just"/>
            <a:r>
              <a:rPr lang="en-US" altLang="zh-CN" b="0" i="0" dirty="0">
                <a:solidFill>
                  <a:srgbClr val="000000"/>
                </a:solidFill>
                <a:effectLst/>
                <a:latin typeface="微软雅黑" panose="020B0503020204020204" pitchFamily="34" charset="-122"/>
                <a:ea typeface="微软雅黑" panose="020B0503020204020204" pitchFamily="34" charset="-122"/>
              </a:rPr>
              <a:t>1. </a:t>
            </a:r>
            <a:r>
              <a:rPr lang="zh-CN" altLang="en-US" b="0" i="0" dirty="0">
                <a:solidFill>
                  <a:srgbClr val="000000"/>
                </a:solidFill>
                <a:effectLst/>
                <a:latin typeface="微软雅黑" panose="020B0503020204020204" pitchFamily="34" charset="-122"/>
                <a:ea typeface="微软雅黑" panose="020B0503020204020204" pitchFamily="34" charset="-122"/>
              </a:rPr>
              <a:t>验证过程的复杂性随着组件的数量呈线性增长，而在</a:t>
            </a:r>
            <a:r>
              <a:rPr lang="en-US" altLang="zh-CN" b="0" i="0" dirty="0" err="1">
                <a:solidFill>
                  <a:srgbClr val="000000"/>
                </a:solidFill>
                <a:effectLst/>
                <a:latin typeface="微软雅黑" panose="020B0503020204020204" pitchFamily="34" charset="-122"/>
                <a:ea typeface="微软雅黑" panose="020B0503020204020204" pitchFamily="34" charset="-122"/>
              </a:rPr>
              <a:t>Owicki</a:t>
            </a:r>
            <a:r>
              <a:rPr lang="en-US" altLang="zh-CN" b="0" i="0" dirty="0">
                <a:solidFill>
                  <a:srgbClr val="000000"/>
                </a:solidFill>
                <a:effectLst/>
                <a:latin typeface="微软雅黑" panose="020B0503020204020204" pitchFamily="34" charset="-122"/>
                <a:ea typeface="微软雅黑" panose="020B0503020204020204" pitchFamily="34" charset="-122"/>
              </a:rPr>
              <a:t>-Gries</a:t>
            </a:r>
            <a:r>
              <a:rPr lang="zh-CN" altLang="en-US" b="0" i="0" dirty="0">
                <a:solidFill>
                  <a:srgbClr val="000000"/>
                </a:solidFill>
                <a:effectLst/>
                <a:latin typeface="微软雅黑" panose="020B0503020204020204" pitchFamily="34" charset="-122"/>
                <a:ea typeface="微软雅黑" panose="020B0503020204020204" pitchFamily="34" charset="-122"/>
              </a:rPr>
              <a:t>方法中，证明义务的数量呈指数增长。</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2. </a:t>
            </a:r>
            <a:r>
              <a:rPr lang="zh-CN" altLang="en-US" b="0" i="0" dirty="0">
                <a:solidFill>
                  <a:srgbClr val="000000"/>
                </a:solidFill>
                <a:effectLst/>
                <a:latin typeface="微软雅黑" panose="020B0503020204020204" pitchFamily="34" charset="-122"/>
                <a:ea typeface="微软雅黑" panose="020B0503020204020204" pitchFamily="34" charset="-122"/>
              </a:rPr>
              <a:t>它允许对开放系统进行验证，即可以在不知道环境的精确实现的情况下指定其与环境的交互的系统。这使得该方法适合于自顶向下的设计。相比之下，</a:t>
            </a:r>
            <a:r>
              <a:rPr lang="en-US" altLang="zh-CN" b="0" i="0" dirty="0" err="1">
                <a:solidFill>
                  <a:srgbClr val="000000"/>
                </a:solidFill>
                <a:effectLst/>
                <a:latin typeface="微软雅黑" panose="020B0503020204020204" pitchFamily="34" charset="-122"/>
                <a:ea typeface="微软雅黑" panose="020B0503020204020204" pitchFamily="34" charset="-122"/>
              </a:rPr>
              <a:t>Owicki</a:t>
            </a:r>
            <a:r>
              <a:rPr lang="en-US" altLang="zh-CN" b="0" i="0" dirty="0">
                <a:solidFill>
                  <a:srgbClr val="000000"/>
                </a:solidFill>
                <a:effectLst/>
                <a:latin typeface="微软雅黑" panose="020B0503020204020204" pitchFamily="34" charset="-122"/>
                <a:ea typeface="微软雅黑" panose="020B0503020204020204" pitchFamily="34" charset="-122"/>
              </a:rPr>
              <a:t>-Gries</a:t>
            </a:r>
            <a:r>
              <a:rPr lang="zh-CN" altLang="en-US" b="0" i="0" dirty="0">
                <a:solidFill>
                  <a:srgbClr val="000000"/>
                </a:solidFill>
                <a:effectLst/>
                <a:latin typeface="微软雅黑" panose="020B0503020204020204" pitchFamily="34" charset="-122"/>
                <a:ea typeface="微软雅黑" panose="020B0503020204020204" pitchFamily="34" charset="-122"/>
              </a:rPr>
              <a:t>方法只适用于验证封闭系统，其中环境是根据具体已知过程完全表征的。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r>
              <a:rPr lang="en-US" altLang="zh-CN" dirty="0"/>
              <a:t> In general, programs defined using invariants which</a:t>
            </a:r>
          </a:p>
          <a:p>
            <a:r>
              <a:rPr lang="en-US" altLang="zh-CN" dirty="0"/>
              <a:t>cannot be easily expressed as a conjunction of local predicates [Chandy and</a:t>
            </a:r>
          </a:p>
          <a:p>
            <a:r>
              <a:rPr lang="en-US" altLang="zh-CN" dirty="0"/>
              <a:t>Misra, 1984, </a:t>
            </a:r>
            <a:r>
              <a:rPr lang="en-US" altLang="zh-CN" dirty="0" err="1"/>
              <a:t>Francez</a:t>
            </a:r>
            <a:r>
              <a:rPr lang="en-US" altLang="zh-CN" dirty="0"/>
              <a:t> and </a:t>
            </a:r>
            <a:r>
              <a:rPr lang="en-US" altLang="zh-CN" dirty="0" err="1"/>
              <a:t>Rodeh</a:t>
            </a:r>
            <a:r>
              <a:rPr lang="en-US" altLang="zh-CN" dirty="0"/>
              <a:t>, 1980] are difficult for compositional </a:t>
            </a:r>
            <a:r>
              <a:rPr lang="en-US" altLang="zh-CN" dirty="0" err="1"/>
              <a:t>verifi</a:t>
            </a:r>
            <a:r>
              <a:rPr lang="en-US" altLang="zh-CN" dirty="0"/>
              <a:t>-</a:t>
            </a:r>
          </a:p>
          <a:p>
            <a:r>
              <a:rPr lang="en-US" altLang="zh-CN" dirty="0"/>
              <a:t>cation methods.</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5</a:t>
            </a:fld>
            <a:endParaRPr lang="zh-CN" altLang="en-US"/>
          </a:p>
        </p:txBody>
      </p:sp>
    </p:spTree>
    <p:extLst>
      <p:ext uri="{BB962C8B-B14F-4D97-AF65-F5344CB8AC3E}">
        <p14:creationId xmlns:p14="http://schemas.microsoft.com/office/powerpoint/2010/main" val="326597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为什么实际实现的时候断言多加了一个</a:t>
            </a:r>
            <a:r>
              <a:rPr lang="en-US" altLang="zh-CN" dirty="0"/>
              <a:t>bool</a:t>
            </a:r>
            <a:r>
              <a:rPr lang="zh-CN" altLang="en-US" dirty="0"/>
              <a:t>值组成了二元组？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9</a:t>
            </a:fld>
            <a:endParaRPr lang="zh-CN" altLang="en-US"/>
          </a:p>
        </p:txBody>
      </p:sp>
    </p:spTree>
    <p:extLst>
      <p:ext uri="{BB962C8B-B14F-4D97-AF65-F5344CB8AC3E}">
        <p14:creationId xmlns:p14="http://schemas.microsoft.com/office/powerpoint/2010/main" val="264991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Although the denotational style is more abstract and can theoretically handle all programming languages, it becomes very complicated for parallel</a:t>
            </a:r>
          </a:p>
          <a:p>
            <a:r>
              <a:rPr lang="en-US" altLang="zh-CN" dirty="0"/>
              <a:t>programs. In contrast, the operational semantics remains simple and is thus preferred for assigning meaning to parallel constructors.</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10</a:t>
            </a:fld>
            <a:endParaRPr lang="zh-CN" altLang="en-US"/>
          </a:p>
        </p:txBody>
      </p:sp>
    </p:spTree>
    <p:extLst>
      <p:ext uri="{BB962C8B-B14F-4D97-AF65-F5344CB8AC3E}">
        <p14:creationId xmlns:p14="http://schemas.microsoft.com/office/powerpoint/2010/main" val="351731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Ts :</a:t>
            </a:r>
            <a:r>
              <a:rPr lang="zh-CN" altLang="en-US" dirty="0"/>
              <a:t>  </a:t>
            </a:r>
            <a:r>
              <a:rPr lang="en-US" altLang="zh-CN" dirty="0"/>
              <a:t>(</a:t>
            </a:r>
            <a:r>
              <a:rPr lang="pt-BR" altLang="zh-CN" dirty="0"/>
              <a:t>'a ann_com option × 'a assn) list</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12</a:t>
            </a:fld>
            <a:endParaRPr lang="zh-CN" altLang="en-US"/>
          </a:p>
        </p:txBody>
      </p:sp>
    </p:spTree>
    <p:extLst>
      <p:ext uri="{BB962C8B-B14F-4D97-AF65-F5344CB8AC3E}">
        <p14:creationId xmlns:p14="http://schemas.microsoft.com/office/powerpoint/2010/main" val="1943853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Both approaches differ in the way they deal with divergent computations. The former considers the possibility of divergence while the latter one ignores it. </a:t>
            </a:r>
          </a:p>
          <a:p>
            <a:r>
              <a:rPr lang="en-US" altLang="zh-CN" b="0" dirty="0"/>
              <a:t>In this work we </a:t>
            </a:r>
            <a:r>
              <a:rPr lang="en-US" altLang="zh-CN" b="1" dirty="0"/>
              <a:t>concentrate on proving partial correctness</a:t>
            </a:r>
            <a:r>
              <a:rPr lang="en-US" altLang="zh-CN" b="0" dirty="0"/>
              <a:t>, thus, only this interpretation will be formalized.</a:t>
            </a:r>
          </a:p>
          <a:p>
            <a:r>
              <a:rPr lang="en-US" altLang="zh-CN" b="1" dirty="0"/>
              <a:t>1. </a:t>
            </a:r>
            <a:r>
              <a:rPr lang="zh-CN" altLang="en-US" b="1" dirty="0"/>
              <a:t>部分正确语义（</a:t>
            </a:r>
            <a:r>
              <a:rPr lang="en-US" altLang="zh-CN" b="1" dirty="0"/>
              <a:t>Partial Correctness Semantics</a:t>
            </a:r>
            <a:r>
              <a:rPr lang="zh-CN" altLang="en-US" b="1" dirty="0"/>
              <a:t>）</a:t>
            </a:r>
          </a:p>
          <a:p>
            <a:r>
              <a:rPr lang="zh-CN" altLang="en-US" dirty="0"/>
              <a:t>部分正确语义关注的是程序在给定输入下是否能够达到预期的输出状态，但不关心程序是否会终止。不考虑程序的终止性。如果程序终止，且最终状态满足后置条件，则认为是正确的。</a:t>
            </a:r>
          </a:p>
          <a:p>
            <a:r>
              <a:rPr lang="en-US" altLang="zh-CN" b="1" dirty="0"/>
              <a:t>2. </a:t>
            </a:r>
            <a:r>
              <a:rPr lang="zh-CN" altLang="en-US" b="1" dirty="0"/>
              <a:t>完全正确语义（</a:t>
            </a:r>
            <a:r>
              <a:rPr lang="en-US" altLang="zh-CN" b="1" dirty="0"/>
              <a:t>Total Correctness Semantics</a:t>
            </a:r>
            <a:r>
              <a:rPr lang="zh-CN" altLang="en-US" b="1" dirty="0"/>
              <a:t>）</a:t>
            </a:r>
          </a:p>
          <a:p>
            <a:r>
              <a:rPr lang="zh-CN" altLang="en-US" dirty="0"/>
              <a:t>完全正确语义不仅关注程序在给定输入下是否能够达到预期的输出状态，还关注程序是否能够终止。完全正确语义要求程序在任何符合前置条件的输入下都必须终止，并且在终止时满足后置条件。</a:t>
            </a:r>
          </a:p>
          <a:p>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13</a:t>
            </a:fld>
            <a:endParaRPr lang="zh-CN" altLang="en-US"/>
          </a:p>
        </p:txBody>
      </p:sp>
    </p:spTree>
    <p:extLst>
      <p:ext uri="{BB962C8B-B14F-4D97-AF65-F5344CB8AC3E}">
        <p14:creationId xmlns:p14="http://schemas.microsoft.com/office/powerpoint/2010/main" val="2095885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properties of such systems are soundness and completeness.</a:t>
            </a:r>
          </a:p>
          <a:p>
            <a:r>
              <a:rPr lang="en-US" altLang="zh-CN" dirty="0"/>
              <a:t>The rules of a sound system inductively define a set of correct programs. If</a:t>
            </a:r>
          </a:p>
          <a:p>
            <a:r>
              <a:rPr lang="en-US" altLang="zh-CN" dirty="0"/>
              <a:t>the system is also complete then it defines the set of all correct programs.</a:t>
            </a:r>
            <a:endParaRPr lang="zh-CN" altLang="en-US" dirty="0"/>
          </a:p>
        </p:txBody>
      </p:sp>
      <p:sp>
        <p:nvSpPr>
          <p:cNvPr id="4" name="灯片编号占位符 3"/>
          <p:cNvSpPr>
            <a:spLocks noGrp="1"/>
          </p:cNvSpPr>
          <p:nvPr>
            <p:ph type="sldNum" sz="quarter" idx="5"/>
          </p:nvPr>
        </p:nvSpPr>
        <p:spPr/>
        <p:txBody>
          <a:bodyPr/>
          <a:lstStyle/>
          <a:p>
            <a:fld id="{2D556E22-E036-457E-BA36-8C299AB3C169}" type="slidenum">
              <a:rPr lang="zh-CN" altLang="en-US" smtClean="0"/>
              <a:t>14</a:t>
            </a:fld>
            <a:endParaRPr lang="zh-CN" altLang="en-US"/>
          </a:p>
        </p:txBody>
      </p:sp>
    </p:spTree>
    <p:extLst>
      <p:ext uri="{BB962C8B-B14F-4D97-AF65-F5344CB8AC3E}">
        <p14:creationId xmlns:p14="http://schemas.microsoft.com/office/powerpoint/2010/main" val="2619406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D5203-4428-8C07-1533-0425300D6B1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95E9D4D-415D-8A3A-D18E-C48C5E00E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C8DBD1-B463-0392-D231-E12CC4338FF4}"/>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B797E79C-6666-9D65-2077-2E136E7703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3FB295-0BAB-A3F2-F5B9-859C4D25180F}"/>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1108192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2CC82-2943-FCC1-A454-E00CB32FE3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B6088E-E257-1636-6875-CA2AE01D802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9C7349-5DD6-6595-B82A-B5B03CEC985C}"/>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D69A8DC9-8C6D-646F-A13E-CE2CCC1FD2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A82333-C232-29AB-02B6-6FF85E042C33}"/>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200505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433EB73-4F50-036E-0BDE-511348F693E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44542EA-D3D6-9C22-4AD7-5BA9DAC54FC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72D5E9-E3F2-DEC7-0331-0C065D37296E}"/>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E45062C6-BC51-3107-35C3-E2271CE0D0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A054CF-727D-D453-D65C-5F96A14A2D9A}"/>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5153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E77E9-B29C-07CD-FE62-8E5929510B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152211-5709-FA32-19B7-CE4469CB108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A14B5B-0A69-7DAA-216D-5D683C280B34}"/>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85DCA9C6-DCE8-859E-3BF7-9575C1041D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9AB3E1-4AE4-32D3-5CD4-597786CA4B80}"/>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60429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1D227-C9FA-D14B-31D4-CF50BCFF63C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655BF3-45B5-316F-E5DD-B46CAB5174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120A26D-468B-D48B-679B-FE6D72B2F5EB}"/>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49D119CE-D257-8EE3-7DD7-A59C7E96DB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CF8AFA-924A-223F-CAB8-3B3EAD7A6997}"/>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2113195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F4D59-EC52-6C8E-BA8C-4F1B7AAE50D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981256-29AA-E2D7-D247-D8EBA38C262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32795C3-1A71-0DDA-9DEC-B0134226AD1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15B9877-4242-C1EB-8967-DF8C3078814E}"/>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7ED3F7EF-E9CC-52A4-412C-68A7BD10B1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F61A05-D95B-3833-2FFC-7DB963FFFE79}"/>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297217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5D60C-9C6E-682F-9167-9C28359790E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9E214C-577F-BD7C-663B-CD123DD899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03326C3-B213-1117-76F4-F6D930689A7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0491140-A2DC-EE7B-FC9C-734D76C71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D37E415-3FE2-03BD-42C2-9CEF403767D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ADD705F-59AE-5622-7F32-B1D4663B93B3}"/>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8" name="页脚占位符 7">
            <a:extLst>
              <a:ext uri="{FF2B5EF4-FFF2-40B4-BE49-F238E27FC236}">
                <a16:creationId xmlns:a16="http://schemas.microsoft.com/office/drawing/2014/main" id="{583AE8D9-2F3E-93C5-1620-FDCCD46D66B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268CA76-D4C9-5772-9C2A-76FD1A30AC58}"/>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4201683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A7C4E-3331-9B6A-F5C0-637EB19B7A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4C3160-C9F4-07A0-CBE1-5C2E9C0C3EDF}"/>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4" name="页脚占位符 3">
            <a:extLst>
              <a:ext uri="{FF2B5EF4-FFF2-40B4-BE49-F238E27FC236}">
                <a16:creationId xmlns:a16="http://schemas.microsoft.com/office/drawing/2014/main" id="{A38D3D28-490E-8A72-F6D2-09963DF6290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7A1959-3B67-ABB8-5333-7DEEC7FA3E6A}"/>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1865357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226CC6D-A8A8-B583-0F01-43CFB0F4625A}"/>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3" name="页脚占位符 2">
            <a:extLst>
              <a:ext uri="{FF2B5EF4-FFF2-40B4-BE49-F238E27FC236}">
                <a16:creationId xmlns:a16="http://schemas.microsoft.com/office/drawing/2014/main" id="{23A3D033-8A42-1A56-DD96-9424601B185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94318A7-B5EE-3390-8FF4-9D3BEC5513F9}"/>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4108564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06229-CF59-49AE-6068-63FD4E16826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12D2CE-750A-60A8-5BC2-B6ABBFFA5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A944CCD-07E6-DAF4-930C-78F2731C8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88F543-CD44-C647-B1B6-DB1D4FECCB7A}"/>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D0E22383-8EC3-9D7C-0765-0909BF0582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25B87B-0758-5619-ABAB-3B3EDAB16C33}"/>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378252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C116D-AC14-EFCF-1C24-1546B29905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AB07DB-5B8A-CAD5-2003-5A6A2B7D55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BA8A2E-D99F-D460-E05B-02F139BAC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A0FDC3-A63B-FA31-FE61-632C2123EB32}"/>
              </a:ext>
            </a:extLst>
          </p:cNvPr>
          <p:cNvSpPr>
            <a:spLocks noGrp="1"/>
          </p:cNvSpPr>
          <p:nvPr>
            <p:ph type="dt" sz="half" idx="10"/>
          </p:nvPr>
        </p:nvSpPr>
        <p:spPr/>
        <p:txBody>
          <a:bodyPr/>
          <a:lstStyle/>
          <a:p>
            <a:fld id="{F50A160C-0769-4777-BB0E-D083EC7D8F6B}" type="datetimeFigureOut">
              <a:rPr lang="zh-CN" altLang="en-US" smtClean="0"/>
              <a:t>2025/1/13</a:t>
            </a:fld>
            <a:endParaRPr lang="zh-CN" altLang="en-US"/>
          </a:p>
        </p:txBody>
      </p:sp>
      <p:sp>
        <p:nvSpPr>
          <p:cNvPr id="6" name="页脚占位符 5">
            <a:extLst>
              <a:ext uri="{FF2B5EF4-FFF2-40B4-BE49-F238E27FC236}">
                <a16:creationId xmlns:a16="http://schemas.microsoft.com/office/drawing/2014/main" id="{5A39A15D-A6EB-FC3D-ACF3-AFBDCEC238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994ED2-781A-0B99-D62D-F45AD3C92E0D}"/>
              </a:ext>
            </a:extLst>
          </p:cNvPr>
          <p:cNvSpPr>
            <a:spLocks noGrp="1"/>
          </p:cNvSpPr>
          <p:nvPr>
            <p:ph type="sldNum" sz="quarter" idx="12"/>
          </p:nvPr>
        </p:nvSpPr>
        <p:spPr/>
        <p:txBody>
          <a:body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3291333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153FAD-CBDF-8776-78A9-87CFD823A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54505E6-5C6A-D5B6-2246-F9E688488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D65A4E-E448-157A-A28B-5D3B7E62BC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A160C-0769-4777-BB0E-D083EC7D8F6B}" type="datetimeFigureOut">
              <a:rPr lang="zh-CN" altLang="en-US" smtClean="0"/>
              <a:t>2025/1/13</a:t>
            </a:fld>
            <a:endParaRPr lang="zh-CN" altLang="en-US"/>
          </a:p>
        </p:txBody>
      </p:sp>
      <p:sp>
        <p:nvSpPr>
          <p:cNvPr id="5" name="页脚占位符 4">
            <a:extLst>
              <a:ext uri="{FF2B5EF4-FFF2-40B4-BE49-F238E27FC236}">
                <a16:creationId xmlns:a16="http://schemas.microsoft.com/office/drawing/2014/main" id="{8B2D5095-B1AF-D409-6729-C3D8582ED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5AB3021-A185-8BA4-42A9-BC71179A9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B786B2-0C93-4E51-B1EA-F658C237C104}" type="slidenum">
              <a:rPr lang="zh-CN" altLang="en-US" smtClean="0"/>
              <a:t>‹#›</a:t>
            </a:fld>
            <a:endParaRPr lang="zh-CN" altLang="en-US"/>
          </a:p>
        </p:txBody>
      </p:sp>
    </p:spTree>
    <p:extLst>
      <p:ext uri="{BB962C8B-B14F-4D97-AF65-F5344CB8AC3E}">
        <p14:creationId xmlns:p14="http://schemas.microsoft.com/office/powerpoint/2010/main" val="1402018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3783F-62E7-56C8-A574-3015E192F76E}"/>
              </a:ext>
            </a:extLst>
          </p:cNvPr>
          <p:cNvSpPr>
            <a:spLocks noGrp="1"/>
          </p:cNvSpPr>
          <p:nvPr>
            <p:ph type="ctrTitle"/>
          </p:nvPr>
        </p:nvSpPr>
        <p:spPr/>
        <p:txBody>
          <a:bodyPr>
            <a:normAutofit/>
          </a:bodyPr>
          <a:lstStyle/>
          <a:p>
            <a:r>
              <a:rPr lang="en-US" altLang="zh-CN" dirty="0"/>
              <a:t>The </a:t>
            </a:r>
            <a:r>
              <a:rPr lang="en-US" altLang="zh-CN" dirty="0" err="1"/>
              <a:t>Owicki</a:t>
            </a:r>
            <a:r>
              <a:rPr lang="en-US" altLang="zh-CN" dirty="0"/>
              <a:t>-Gries and Rely-Guarantee Methods</a:t>
            </a:r>
            <a:endParaRPr lang="zh-CN" altLang="en-US" dirty="0"/>
          </a:p>
        </p:txBody>
      </p:sp>
      <p:sp>
        <p:nvSpPr>
          <p:cNvPr id="3" name="副标题 2">
            <a:extLst>
              <a:ext uri="{FF2B5EF4-FFF2-40B4-BE49-F238E27FC236}">
                <a16:creationId xmlns:a16="http://schemas.microsoft.com/office/drawing/2014/main" id="{6FCDD5AF-F312-FAAD-ADE8-9289A8DE9BA5}"/>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910714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3B42B-C779-EDEC-7097-1F050CB2DFA0}"/>
              </a:ext>
            </a:extLst>
          </p:cNvPr>
          <p:cNvSpPr>
            <a:spLocks noGrp="1"/>
          </p:cNvSpPr>
          <p:nvPr>
            <p:ph type="title"/>
          </p:nvPr>
        </p:nvSpPr>
        <p:spPr/>
        <p:txBody>
          <a:bodyPr/>
          <a:lstStyle/>
          <a:p>
            <a:r>
              <a:rPr lang="en-US" altLang="zh-CN" dirty="0"/>
              <a:t>OG -- Operational Semantics</a:t>
            </a:r>
            <a:endParaRPr lang="zh-CN" altLang="en-US" dirty="0"/>
          </a:p>
        </p:txBody>
      </p:sp>
      <p:sp>
        <p:nvSpPr>
          <p:cNvPr id="3" name="内容占位符 2">
            <a:extLst>
              <a:ext uri="{FF2B5EF4-FFF2-40B4-BE49-F238E27FC236}">
                <a16:creationId xmlns:a16="http://schemas.microsoft.com/office/drawing/2014/main" id="{806860F5-2FFE-FF00-6F75-A43C260C1C28}"/>
              </a:ext>
            </a:extLst>
          </p:cNvPr>
          <p:cNvSpPr>
            <a:spLocks noGrp="1"/>
          </p:cNvSpPr>
          <p:nvPr>
            <p:ph idx="1"/>
          </p:nvPr>
        </p:nvSpPr>
        <p:spPr/>
        <p:txBody>
          <a:bodyPr>
            <a:normAutofit/>
          </a:bodyPr>
          <a:lstStyle/>
          <a:p>
            <a:r>
              <a:rPr lang="en-US" altLang="zh-CN" dirty="0"/>
              <a:t>The semantics defines the input/output behavior of programs, i.e. given a program c, its semantics Sem c defines a mapping from (initial) states to (final) states. </a:t>
            </a:r>
          </a:p>
          <a:p>
            <a:r>
              <a:rPr lang="en-US" altLang="zh-CN" dirty="0"/>
              <a:t>There are two classical ways of defining this mapping:</a:t>
            </a:r>
          </a:p>
          <a:p>
            <a:pPr lvl="1"/>
            <a:r>
              <a:rPr lang="en-US" altLang="zh-CN" dirty="0"/>
              <a:t>A </a:t>
            </a:r>
            <a:r>
              <a:rPr lang="en-US" altLang="zh-CN" b="1" dirty="0"/>
              <a:t>denotational semantics </a:t>
            </a:r>
            <a:r>
              <a:rPr lang="en-US" altLang="zh-CN" dirty="0"/>
              <a:t>defines Sem c by induction on the structure of c, as a partial function on states. In particular, fixed point techniques are used to deal with recursion.</a:t>
            </a:r>
          </a:p>
          <a:p>
            <a:pPr lvl="1"/>
            <a:r>
              <a:rPr lang="en-US" altLang="zh-CN" dirty="0"/>
              <a:t>An </a:t>
            </a:r>
            <a:r>
              <a:rPr lang="en-US" altLang="zh-CN" b="1" dirty="0"/>
              <a:t>operational semantics </a:t>
            </a:r>
            <a:r>
              <a:rPr lang="en-US" altLang="zh-CN" dirty="0"/>
              <a:t>defines first a </a:t>
            </a:r>
            <a:r>
              <a:rPr lang="en-US" altLang="zh-CN" b="1" dirty="0"/>
              <a:t>transition</a:t>
            </a:r>
            <a:r>
              <a:rPr lang="en-US" altLang="zh-CN" dirty="0"/>
              <a:t> relation between so-called </a:t>
            </a:r>
            <a:r>
              <a:rPr lang="en-US" altLang="zh-CN" b="1" dirty="0"/>
              <a:t>configurations</a:t>
            </a:r>
            <a:r>
              <a:rPr lang="en-US" altLang="zh-CN" dirty="0"/>
              <a:t> and then defines Sem c using this relation.</a:t>
            </a:r>
            <a:endParaRPr lang="zh-CN" altLang="en-US" dirty="0"/>
          </a:p>
        </p:txBody>
      </p:sp>
    </p:spTree>
    <p:extLst>
      <p:ext uri="{BB962C8B-B14F-4D97-AF65-F5344CB8AC3E}">
        <p14:creationId xmlns:p14="http://schemas.microsoft.com/office/powerpoint/2010/main" val="992151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A1F2B-7505-3530-EACC-0B002129FDC8}"/>
              </a:ext>
            </a:extLst>
          </p:cNvPr>
          <p:cNvSpPr>
            <a:spLocks noGrp="1"/>
          </p:cNvSpPr>
          <p:nvPr>
            <p:ph type="title"/>
          </p:nvPr>
        </p:nvSpPr>
        <p:spPr/>
        <p:txBody>
          <a:bodyPr/>
          <a:lstStyle/>
          <a:p>
            <a:r>
              <a:rPr lang="en-US" altLang="zh-CN" dirty="0"/>
              <a:t>OG -- Operational Semantics</a:t>
            </a:r>
            <a:endParaRPr lang="zh-CN" altLang="en-US" dirty="0"/>
          </a:p>
        </p:txBody>
      </p:sp>
      <p:sp>
        <p:nvSpPr>
          <p:cNvPr id="3" name="内容占位符 2">
            <a:extLst>
              <a:ext uri="{FF2B5EF4-FFF2-40B4-BE49-F238E27FC236}">
                <a16:creationId xmlns:a16="http://schemas.microsoft.com/office/drawing/2014/main" id="{A5521652-D907-06AC-1DF8-26398B8652F4}"/>
              </a:ext>
            </a:extLst>
          </p:cNvPr>
          <p:cNvSpPr>
            <a:spLocks noGrp="1"/>
          </p:cNvSpPr>
          <p:nvPr>
            <p:ph idx="1"/>
          </p:nvPr>
        </p:nvSpPr>
        <p:spPr/>
        <p:txBody>
          <a:bodyPr/>
          <a:lstStyle/>
          <a:p>
            <a:r>
              <a:rPr lang="en-US" altLang="zh-CN" dirty="0"/>
              <a:t>The Transition Relation in small-step rules</a:t>
            </a:r>
          </a:p>
          <a:p>
            <a:r>
              <a:rPr lang="en-US" altLang="zh-CN" dirty="0"/>
              <a:t>Syntax</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DAF19798-227B-6C8B-B7D3-27B8EEC97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549" y="3089745"/>
            <a:ext cx="6020109" cy="2679838"/>
          </a:xfrm>
          <a:prstGeom prst="rect">
            <a:avLst/>
          </a:prstGeom>
        </p:spPr>
      </p:pic>
    </p:spTree>
    <p:extLst>
      <p:ext uri="{BB962C8B-B14F-4D97-AF65-F5344CB8AC3E}">
        <p14:creationId xmlns:p14="http://schemas.microsoft.com/office/powerpoint/2010/main" val="9587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25C3A-8778-71F7-AA94-3699263832A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EC3191-9C95-955C-9969-03D34C1A6C69}"/>
              </a:ext>
            </a:extLst>
          </p:cNvPr>
          <p:cNvSpPr>
            <a:spLocks noGrp="1"/>
          </p:cNvSpPr>
          <p:nvPr>
            <p:ph type="title"/>
          </p:nvPr>
        </p:nvSpPr>
        <p:spPr/>
        <p:txBody>
          <a:bodyPr/>
          <a:lstStyle/>
          <a:p>
            <a:r>
              <a:rPr lang="en-US" altLang="zh-CN" dirty="0"/>
              <a:t>OG -- Operational Semantics</a:t>
            </a:r>
            <a:endParaRPr lang="zh-CN" altLang="en-US" dirty="0"/>
          </a:p>
        </p:txBody>
      </p:sp>
      <p:sp>
        <p:nvSpPr>
          <p:cNvPr id="3" name="内容占位符 2">
            <a:extLst>
              <a:ext uri="{FF2B5EF4-FFF2-40B4-BE49-F238E27FC236}">
                <a16:creationId xmlns:a16="http://schemas.microsoft.com/office/drawing/2014/main" id="{614878B1-779D-BC3D-49A1-6A9654287247}"/>
              </a:ext>
            </a:extLst>
          </p:cNvPr>
          <p:cNvSpPr>
            <a:spLocks noGrp="1"/>
          </p:cNvSpPr>
          <p:nvPr>
            <p:ph idx="1"/>
          </p:nvPr>
        </p:nvSpPr>
        <p:spPr/>
        <p:txBody>
          <a:bodyPr/>
          <a:lstStyle/>
          <a:p>
            <a:r>
              <a:rPr lang="en-US" altLang="zh-CN" dirty="0"/>
              <a:t>The Transition Relation in small-step rules</a:t>
            </a:r>
          </a:p>
          <a:p>
            <a:r>
              <a:rPr lang="en-US" altLang="zh-CN" dirty="0"/>
              <a:t>Semantics</a:t>
            </a:r>
            <a:r>
              <a:rPr lang="zh-CN" altLang="en-US" dirty="0"/>
              <a:t>：</a:t>
            </a:r>
            <a:endParaRPr lang="en-US" altLang="zh-CN" dirty="0"/>
          </a:p>
          <a:p>
            <a:endParaRPr lang="zh-CN" altLang="en-US" dirty="0"/>
          </a:p>
        </p:txBody>
      </p:sp>
      <p:pic>
        <p:nvPicPr>
          <p:cNvPr id="6" name="图片 5">
            <a:extLst>
              <a:ext uri="{FF2B5EF4-FFF2-40B4-BE49-F238E27FC236}">
                <a16:creationId xmlns:a16="http://schemas.microsoft.com/office/drawing/2014/main" id="{F17E3670-5FC3-F862-75FF-BCEF9C95D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61122"/>
            <a:ext cx="5469026" cy="3896878"/>
          </a:xfrm>
          <a:prstGeom prst="rect">
            <a:avLst/>
          </a:prstGeom>
        </p:spPr>
      </p:pic>
      <p:pic>
        <p:nvPicPr>
          <p:cNvPr id="8" name="图片 7">
            <a:extLst>
              <a:ext uri="{FF2B5EF4-FFF2-40B4-BE49-F238E27FC236}">
                <a16:creationId xmlns:a16="http://schemas.microsoft.com/office/drawing/2014/main" id="{583AE580-5AAC-8C7F-BCB4-A7CC6864B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829" y="3086546"/>
            <a:ext cx="5469027" cy="3771454"/>
          </a:xfrm>
          <a:prstGeom prst="rect">
            <a:avLst/>
          </a:prstGeom>
        </p:spPr>
      </p:pic>
      <p:sp>
        <p:nvSpPr>
          <p:cNvPr id="9" name="矩形 8">
            <a:extLst>
              <a:ext uri="{FF2B5EF4-FFF2-40B4-BE49-F238E27FC236}">
                <a16:creationId xmlns:a16="http://schemas.microsoft.com/office/drawing/2014/main" id="{D73D9E22-2519-F9C5-7B28-D6F68808D544}"/>
              </a:ext>
            </a:extLst>
          </p:cNvPr>
          <p:cNvSpPr/>
          <p:nvPr/>
        </p:nvSpPr>
        <p:spPr>
          <a:xfrm>
            <a:off x="6610829" y="3086546"/>
            <a:ext cx="5136671" cy="54565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E6DF7A5-910D-37BD-3D1F-EAC864586624}"/>
              </a:ext>
            </a:extLst>
          </p:cNvPr>
          <p:cNvSpPr/>
          <p:nvPr/>
        </p:nvSpPr>
        <p:spPr>
          <a:xfrm>
            <a:off x="9872133" y="3359373"/>
            <a:ext cx="152400" cy="23706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8A191DF-3601-02B2-B151-358C9E44D271}"/>
              </a:ext>
            </a:extLst>
          </p:cNvPr>
          <p:cNvSpPr/>
          <p:nvPr/>
        </p:nvSpPr>
        <p:spPr>
          <a:xfrm>
            <a:off x="4308474" y="6613525"/>
            <a:ext cx="123825" cy="1952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42EF291-F129-A854-973F-94401299C613}"/>
              </a:ext>
            </a:extLst>
          </p:cNvPr>
          <p:cNvSpPr/>
          <p:nvPr/>
        </p:nvSpPr>
        <p:spPr>
          <a:xfrm>
            <a:off x="9690100" y="3122306"/>
            <a:ext cx="241300" cy="23706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7689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3DFAF-40AF-BBED-CDA6-3DE5F1F9F392}"/>
              </a:ext>
            </a:extLst>
          </p:cNvPr>
          <p:cNvSpPr>
            <a:spLocks noGrp="1"/>
          </p:cNvSpPr>
          <p:nvPr>
            <p:ph type="title"/>
          </p:nvPr>
        </p:nvSpPr>
        <p:spPr/>
        <p:txBody>
          <a:bodyPr/>
          <a:lstStyle/>
          <a:p>
            <a:r>
              <a:rPr lang="en-US" altLang="zh-CN" dirty="0"/>
              <a:t>OG -- Operational Semantics</a:t>
            </a:r>
            <a:endParaRPr lang="zh-CN" altLang="en-US" dirty="0"/>
          </a:p>
        </p:txBody>
      </p:sp>
      <p:sp>
        <p:nvSpPr>
          <p:cNvPr id="7" name="内容占位符 6">
            <a:extLst>
              <a:ext uri="{FF2B5EF4-FFF2-40B4-BE49-F238E27FC236}">
                <a16:creationId xmlns:a16="http://schemas.microsoft.com/office/drawing/2014/main" id="{0736BB2C-AB7D-9FC8-D8F8-0DED6B049E14}"/>
              </a:ext>
            </a:extLst>
          </p:cNvPr>
          <p:cNvSpPr>
            <a:spLocks noGrp="1"/>
          </p:cNvSpPr>
          <p:nvPr>
            <p:ph idx="1"/>
          </p:nvPr>
        </p:nvSpPr>
        <p:spPr/>
        <p:txBody>
          <a:bodyPr/>
          <a:lstStyle/>
          <a:p>
            <a:r>
              <a:rPr lang="en-US" altLang="zh-CN" dirty="0"/>
              <a:t>semantics of </a:t>
            </a:r>
            <a:r>
              <a:rPr lang="en-US" altLang="zh-CN" b="1" dirty="0"/>
              <a:t>annotated commands </a:t>
            </a:r>
            <a:r>
              <a:rPr lang="en-US" altLang="zh-CN" dirty="0"/>
              <a:t>(partial correctness) (why?)</a:t>
            </a:r>
          </a:p>
          <a:p>
            <a:endParaRPr lang="en-US" altLang="zh-CN" dirty="0"/>
          </a:p>
          <a:p>
            <a:endParaRPr lang="en-US" altLang="zh-CN" dirty="0"/>
          </a:p>
          <a:p>
            <a:endParaRPr lang="en-US" altLang="zh-CN" dirty="0"/>
          </a:p>
          <a:p>
            <a:endParaRPr lang="en-US" altLang="zh-CN" dirty="0"/>
          </a:p>
          <a:p>
            <a:r>
              <a:rPr lang="en-US" altLang="zh-CN" dirty="0"/>
              <a:t>semantics for </a:t>
            </a:r>
            <a:r>
              <a:rPr lang="en-US" altLang="zh-CN" b="1" dirty="0"/>
              <a:t>non-annotated programs </a:t>
            </a:r>
            <a:r>
              <a:rPr lang="en-US" altLang="zh-CN" dirty="0"/>
              <a:t>(partial correctness)</a:t>
            </a:r>
            <a:endParaRPr lang="zh-CN" altLang="en-US" dirty="0"/>
          </a:p>
        </p:txBody>
      </p:sp>
      <p:pic>
        <p:nvPicPr>
          <p:cNvPr id="11" name="图片 10">
            <a:extLst>
              <a:ext uri="{FF2B5EF4-FFF2-40B4-BE49-F238E27FC236}">
                <a16:creationId xmlns:a16="http://schemas.microsoft.com/office/drawing/2014/main" id="{72E765F5-E1BB-5D00-E465-74BC8ADAA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639" y="2421840"/>
            <a:ext cx="5689892" cy="1695537"/>
          </a:xfrm>
          <a:prstGeom prst="rect">
            <a:avLst/>
          </a:prstGeom>
        </p:spPr>
      </p:pic>
      <p:pic>
        <p:nvPicPr>
          <p:cNvPr id="13" name="图片 12">
            <a:extLst>
              <a:ext uri="{FF2B5EF4-FFF2-40B4-BE49-F238E27FC236}">
                <a16:creationId xmlns:a16="http://schemas.microsoft.com/office/drawing/2014/main" id="{7DCB1837-2B53-61F5-C026-89F6BDAB2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639" y="5039539"/>
            <a:ext cx="7709296" cy="1733639"/>
          </a:xfrm>
          <a:prstGeom prst="rect">
            <a:avLst/>
          </a:prstGeom>
        </p:spPr>
      </p:pic>
    </p:spTree>
    <p:extLst>
      <p:ext uri="{BB962C8B-B14F-4D97-AF65-F5344CB8AC3E}">
        <p14:creationId xmlns:p14="http://schemas.microsoft.com/office/powerpoint/2010/main" val="281594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A2C6A-E49C-B1F8-14C4-72CD85CB7CD4}"/>
              </a:ext>
            </a:extLst>
          </p:cNvPr>
          <p:cNvSpPr>
            <a:spLocks noGrp="1"/>
          </p:cNvSpPr>
          <p:nvPr>
            <p:ph type="title"/>
          </p:nvPr>
        </p:nvSpPr>
        <p:spPr/>
        <p:txBody>
          <a:bodyPr/>
          <a:lstStyle/>
          <a:p>
            <a:r>
              <a:rPr lang="en-US" altLang="zh-CN" dirty="0"/>
              <a:t>OG -- Validity of Correctness Formulas</a:t>
            </a:r>
            <a:endParaRPr lang="zh-CN" altLang="en-US" dirty="0"/>
          </a:p>
        </p:txBody>
      </p:sp>
      <p:sp>
        <p:nvSpPr>
          <p:cNvPr id="3" name="内容占位符 2">
            <a:extLst>
              <a:ext uri="{FF2B5EF4-FFF2-40B4-BE49-F238E27FC236}">
                <a16:creationId xmlns:a16="http://schemas.microsoft.com/office/drawing/2014/main" id="{8867F63C-4F96-86F8-AFFE-BA85FE716565}"/>
              </a:ext>
            </a:extLst>
          </p:cNvPr>
          <p:cNvSpPr>
            <a:spLocks noGrp="1"/>
          </p:cNvSpPr>
          <p:nvPr>
            <p:ph idx="1"/>
          </p:nvPr>
        </p:nvSpPr>
        <p:spPr/>
        <p:txBody>
          <a:bodyPr/>
          <a:lstStyle/>
          <a:p>
            <a:r>
              <a:rPr lang="en-US" altLang="zh-CN" dirty="0"/>
              <a:t>Informally, we say that a program is correct if it satisfies the intended input/output relation, where input and output are usually described as predicates over states, or equivalently as sets of states.</a:t>
            </a:r>
          </a:p>
          <a:p>
            <a:pPr lvl="1"/>
            <a:r>
              <a:rPr lang="en-US" altLang="zh-CN" b="1" dirty="0"/>
              <a:t>Hoare</a:t>
            </a:r>
            <a:r>
              <a:rPr lang="en-US" altLang="zh-CN" dirty="0"/>
              <a:t>:</a:t>
            </a:r>
            <a:r>
              <a:rPr lang="zh-CN" altLang="en-US" dirty="0"/>
              <a:t> </a:t>
            </a:r>
            <a:r>
              <a:rPr lang="en-US" altLang="zh-CN" dirty="0"/>
              <a:t>we say that a formula {p} c {q} is valid (or true) in the sense of partial correctness if every terminating computation of c that starts in a state s satisfying p ends in a state satisfying q.</a:t>
            </a:r>
          </a:p>
          <a:p>
            <a:pPr lvl="1"/>
            <a:r>
              <a:rPr lang="en-US" altLang="zh-CN" b="1" dirty="0"/>
              <a:t>OG:</a:t>
            </a:r>
            <a:endParaRPr lang="zh-CN" altLang="en-US" b="1" dirty="0"/>
          </a:p>
        </p:txBody>
      </p:sp>
      <p:pic>
        <p:nvPicPr>
          <p:cNvPr id="5" name="图片 4">
            <a:extLst>
              <a:ext uri="{FF2B5EF4-FFF2-40B4-BE49-F238E27FC236}">
                <a16:creationId xmlns:a16="http://schemas.microsoft.com/office/drawing/2014/main" id="{3B7AB3C1-F05E-FE04-85C4-23770C7F7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992" y="4545767"/>
            <a:ext cx="7106015" cy="685835"/>
          </a:xfrm>
          <a:prstGeom prst="rect">
            <a:avLst/>
          </a:prstGeom>
        </p:spPr>
      </p:pic>
      <p:pic>
        <p:nvPicPr>
          <p:cNvPr id="7" name="图片 6">
            <a:extLst>
              <a:ext uri="{FF2B5EF4-FFF2-40B4-BE49-F238E27FC236}">
                <a16:creationId xmlns:a16="http://schemas.microsoft.com/office/drawing/2014/main" id="{8A266AA6-86F1-B662-F6AC-2D55B4955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896" y="5231602"/>
            <a:ext cx="6928206" cy="762039"/>
          </a:xfrm>
          <a:prstGeom prst="rect">
            <a:avLst/>
          </a:prstGeom>
        </p:spPr>
      </p:pic>
    </p:spTree>
    <p:extLst>
      <p:ext uri="{BB962C8B-B14F-4D97-AF65-F5344CB8AC3E}">
        <p14:creationId xmlns:p14="http://schemas.microsoft.com/office/powerpoint/2010/main" val="396939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C19E1-98F5-F66D-8683-5511A44B906E}"/>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CCA68112-5EAE-315C-1116-A36177824EE4}"/>
              </a:ext>
            </a:extLst>
          </p:cNvPr>
          <p:cNvSpPr>
            <a:spLocks noGrp="1"/>
          </p:cNvSpPr>
          <p:nvPr>
            <p:ph idx="1"/>
          </p:nvPr>
        </p:nvSpPr>
        <p:spPr/>
        <p:txBody>
          <a:bodyPr/>
          <a:lstStyle/>
          <a:p>
            <a:r>
              <a:rPr lang="en-US" altLang="zh-CN" dirty="0"/>
              <a:t>Proof System for Atomic Programs</a:t>
            </a:r>
          </a:p>
          <a:p>
            <a:pPr lvl="1"/>
            <a:r>
              <a:rPr lang="en-US" altLang="zh-CN" dirty="0"/>
              <a:t>The set of derivable correctness formulas of atomic programs is inductively defined by the set:</a:t>
            </a:r>
          </a:p>
          <a:p>
            <a:pPr lvl="1"/>
            <a:endParaRPr lang="en-US" altLang="zh-CN" dirty="0"/>
          </a:p>
          <a:p>
            <a:pPr lvl="1"/>
            <a:endParaRPr lang="en-US" altLang="zh-CN" dirty="0"/>
          </a:p>
          <a:p>
            <a:pPr lvl="1"/>
            <a:r>
              <a:rPr lang="en-US" altLang="zh-CN" dirty="0"/>
              <a:t>The syntax ||-</a:t>
            </a:r>
            <a:r>
              <a:rPr lang="zh-CN" altLang="en-US" dirty="0"/>
              <a:t> </a:t>
            </a:r>
            <a:r>
              <a:rPr lang="en-US" altLang="zh-CN" dirty="0"/>
              <a:t>p c q denotes that the triple (p, c, q) is an element of the inductively defined set. This amounts to say that it can be derived in the system.</a:t>
            </a:r>
          </a:p>
          <a:p>
            <a:pPr lvl="1"/>
            <a:endParaRPr lang="en-US" altLang="zh-CN" dirty="0"/>
          </a:p>
        </p:txBody>
      </p:sp>
      <p:pic>
        <p:nvPicPr>
          <p:cNvPr id="5" name="图片 4">
            <a:extLst>
              <a:ext uri="{FF2B5EF4-FFF2-40B4-BE49-F238E27FC236}">
                <a16:creationId xmlns:a16="http://schemas.microsoft.com/office/drawing/2014/main" id="{B7D1A04E-624E-A3E6-F5AB-4AC0C15B8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915" y="3171851"/>
            <a:ext cx="4946904" cy="355618"/>
          </a:xfrm>
          <a:prstGeom prst="rect">
            <a:avLst/>
          </a:prstGeom>
        </p:spPr>
      </p:pic>
      <p:pic>
        <p:nvPicPr>
          <p:cNvPr id="7" name="图片 6">
            <a:extLst>
              <a:ext uri="{FF2B5EF4-FFF2-40B4-BE49-F238E27FC236}">
                <a16:creationId xmlns:a16="http://schemas.microsoft.com/office/drawing/2014/main" id="{89A3F5BF-7747-3866-75AF-B0BC986FF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857" y="4952670"/>
            <a:ext cx="6407479" cy="760209"/>
          </a:xfrm>
          <a:prstGeom prst="rect">
            <a:avLst/>
          </a:prstGeom>
        </p:spPr>
      </p:pic>
    </p:spTree>
    <p:extLst>
      <p:ext uri="{BB962C8B-B14F-4D97-AF65-F5344CB8AC3E}">
        <p14:creationId xmlns:p14="http://schemas.microsoft.com/office/powerpoint/2010/main" val="1232202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16A1A-CF74-DECF-D831-FD041B502C8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99534D-B785-E98D-3041-03FB17D879CE}"/>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05DC393D-4F11-5ADF-07D4-854E5BD7D944}"/>
              </a:ext>
            </a:extLst>
          </p:cNvPr>
          <p:cNvSpPr>
            <a:spLocks noGrp="1"/>
          </p:cNvSpPr>
          <p:nvPr>
            <p:ph idx="1"/>
          </p:nvPr>
        </p:nvSpPr>
        <p:spPr/>
        <p:txBody>
          <a:bodyPr/>
          <a:lstStyle/>
          <a:p>
            <a:r>
              <a:rPr lang="en-US" altLang="zh-CN" dirty="0"/>
              <a:t>Proof System for Atomic Programs</a:t>
            </a:r>
          </a:p>
          <a:p>
            <a:pPr lvl="1"/>
            <a:endParaRPr lang="en-US" altLang="zh-CN" dirty="0"/>
          </a:p>
          <a:p>
            <a:pPr lvl="1"/>
            <a:endParaRPr lang="en-US" altLang="zh-CN" dirty="0"/>
          </a:p>
          <a:p>
            <a:pPr lvl="1"/>
            <a:endParaRPr lang="en-US" altLang="zh-CN" dirty="0"/>
          </a:p>
        </p:txBody>
      </p:sp>
      <p:pic>
        <p:nvPicPr>
          <p:cNvPr id="9" name="图片 8">
            <a:extLst>
              <a:ext uri="{FF2B5EF4-FFF2-40B4-BE49-F238E27FC236}">
                <a16:creationId xmlns:a16="http://schemas.microsoft.com/office/drawing/2014/main" id="{EF178FB7-BB93-C8E3-A470-81A900FC2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627" y="2439633"/>
            <a:ext cx="6026745" cy="3648845"/>
          </a:xfrm>
          <a:prstGeom prst="rect">
            <a:avLst/>
          </a:prstGeom>
        </p:spPr>
      </p:pic>
    </p:spTree>
    <p:extLst>
      <p:ext uri="{BB962C8B-B14F-4D97-AF65-F5344CB8AC3E}">
        <p14:creationId xmlns:p14="http://schemas.microsoft.com/office/powerpoint/2010/main" val="1115850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F2D26-128D-334E-FD8B-D764748D7060}"/>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4658A25E-3737-FA38-B8F8-C059F74A2A0C}"/>
              </a:ext>
            </a:extLst>
          </p:cNvPr>
          <p:cNvSpPr>
            <a:spLocks noGrp="1"/>
          </p:cNvSpPr>
          <p:nvPr>
            <p:ph idx="1"/>
          </p:nvPr>
        </p:nvSpPr>
        <p:spPr/>
        <p:txBody>
          <a:bodyPr/>
          <a:lstStyle/>
          <a:p>
            <a:r>
              <a:rPr lang="en-US" altLang="zh-CN" dirty="0"/>
              <a:t>Proof System for Component Programs</a:t>
            </a:r>
          </a:p>
          <a:p>
            <a:pPr lvl="1"/>
            <a:r>
              <a:rPr lang="en-US" altLang="zh-CN" dirty="0"/>
              <a:t>The set of derivable proof outlines is defined by the constant:</a:t>
            </a:r>
          </a:p>
          <a:p>
            <a:pPr lvl="1"/>
            <a:endParaRPr lang="en-US" altLang="zh-CN" dirty="0"/>
          </a:p>
          <a:p>
            <a:pPr lvl="1"/>
            <a:endParaRPr lang="en-US" altLang="zh-CN" dirty="0"/>
          </a:p>
          <a:p>
            <a:pPr lvl="1"/>
            <a:r>
              <a:rPr lang="en-US" altLang="zh-CN" dirty="0"/>
              <a:t>A pair (c, q) is an element of the set if it has derivation in the system, denoted |- c q:</a:t>
            </a:r>
            <a:endParaRPr lang="zh-CN" altLang="en-US" dirty="0"/>
          </a:p>
        </p:txBody>
      </p:sp>
      <p:pic>
        <p:nvPicPr>
          <p:cNvPr id="5" name="图片 4">
            <a:extLst>
              <a:ext uri="{FF2B5EF4-FFF2-40B4-BE49-F238E27FC236}">
                <a16:creationId xmlns:a16="http://schemas.microsoft.com/office/drawing/2014/main" id="{FBD0D4EC-0533-6D19-4A35-E11BBB0C1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173" y="2885601"/>
            <a:ext cx="4623038" cy="412771"/>
          </a:xfrm>
          <a:prstGeom prst="rect">
            <a:avLst/>
          </a:prstGeom>
        </p:spPr>
      </p:pic>
      <p:pic>
        <p:nvPicPr>
          <p:cNvPr id="7" name="图片 6">
            <a:extLst>
              <a:ext uri="{FF2B5EF4-FFF2-40B4-BE49-F238E27FC236}">
                <a16:creationId xmlns:a16="http://schemas.microsoft.com/office/drawing/2014/main" id="{BE063AA3-325E-1262-D9E9-28C36709D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643" y="4443165"/>
            <a:ext cx="7195232" cy="806471"/>
          </a:xfrm>
          <a:prstGeom prst="rect">
            <a:avLst/>
          </a:prstGeom>
        </p:spPr>
      </p:pic>
    </p:spTree>
    <p:extLst>
      <p:ext uri="{BB962C8B-B14F-4D97-AF65-F5344CB8AC3E}">
        <p14:creationId xmlns:p14="http://schemas.microsoft.com/office/powerpoint/2010/main" val="4067440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591E-4A3F-4A3A-C0B4-D31734697D39}"/>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0C0E0136-A879-48FC-3EA3-0E85C4D32754}"/>
              </a:ext>
            </a:extLst>
          </p:cNvPr>
          <p:cNvSpPr>
            <a:spLocks noGrp="1"/>
          </p:cNvSpPr>
          <p:nvPr>
            <p:ph idx="1"/>
          </p:nvPr>
        </p:nvSpPr>
        <p:spPr/>
        <p:txBody>
          <a:bodyPr/>
          <a:lstStyle/>
          <a:p>
            <a:r>
              <a:rPr lang="en-US" altLang="zh-CN" dirty="0"/>
              <a:t>Proof System for Component Programs</a:t>
            </a:r>
          </a:p>
          <a:p>
            <a:endParaRPr lang="zh-CN" altLang="en-US" dirty="0"/>
          </a:p>
        </p:txBody>
      </p:sp>
      <p:pic>
        <p:nvPicPr>
          <p:cNvPr id="7" name="图片 6">
            <a:extLst>
              <a:ext uri="{FF2B5EF4-FFF2-40B4-BE49-F238E27FC236}">
                <a16:creationId xmlns:a16="http://schemas.microsoft.com/office/drawing/2014/main" id="{67B02B5C-8C24-E7EA-BEDE-DA8CDE848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985" y="2370138"/>
            <a:ext cx="5998029" cy="4373562"/>
          </a:xfrm>
          <a:prstGeom prst="rect">
            <a:avLst/>
          </a:prstGeom>
        </p:spPr>
      </p:pic>
    </p:spTree>
    <p:extLst>
      <p:ext uri="{BB962C8B-B14F-4D97-AF65-F5344CB8AC3E}">
        <p14:creationId xmlns:p14="http://schemas.microsoft.com/office/powerpoint/2010/main" val="1176769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14BF8-78CC-2C11-ABBA-135D9784C40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B9D4D42-AC9B-7371-89FF-B25210FD3E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91922"/>
            <a:ext cx="9411184" cy="2965602"/>
          </a:xfrm>
        </p:spPr>
      </p:pic>
    </p:spTree>
    <p:extLst>
      <p:ext uri="{BB962C8B-B14F-4D97-AF65-F5344CB8AC3E}">
        <p14:creationId xmlns:p14="http://schemas.microsoft.com/office/powerpoint/2010/main" val="3497417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94FA7-C372-95BC-7CCC-932AF207F52B}"/>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958CB314-3CB4-6C5E-BE6E-F790CAB4CFE9}"/>
              </a:ext>
            </a:extLst>
          </p:cNvPr>
          <p:cNvSpPr>
            <a:spLocks noGrp="1"/>
          </p:cNvSpPr>
          <p:nvPr>
            <p:ph idx="1"/>
          </p:nvPr>
        </p:nvSpPr>
        <p:spPr/>
        <p:txBody>
          <a:bodyPr>
            <a:normAutofit/>
          </a:bodyPr>
          <a:lstStyle/>
          <a:p>
            <a:r>
              <a:rPr lang="en-US" altLang="zh-CN" dirty="0"/>
              <a:t>The first formal method for verifying parallel programs was invented already in 1975 by Susan </a:t>
            </a:r>
            <a:r>
              <a:rPr lang="en-US" altLang="zh-CN" dirty="0" err="1"/>
              <a:t>Owicki</a:t>
            </a:r>
            <a:r>
              <a:rPr lang="en-US" altLang="zh-CN" dirty="0"/>
              <a:t> and David Gries and Leslie Lamport.</a:t>
            </a:r>
          </a:p>
          <a:p>
            <a:endParaRPr lang="en-US" altLang="zh-CN" dirty="0"/>
          </a:p>
          <a:p>
            <a:r>
              <a:rPr lang="en-US" altLang="zh-CN" dirty="0"/>
              <a:t>It was the starting point for further developments like </a:t>
            </a:r>
          </a:p>
          <a:p>
            <a:pPr lvl="1"/>
            <a:r>
              <a:rPr lang="en-US" altLang="zh-CN" dirty="0"/>
              <a:t>compositional </a:t>
            </a:r>
            <a:r>
              <a:rPr lang="en-US" altLang="zh-CN" b="1" dirty="0"/>
              <a:t>rely-guarantee method </a:t>
            </a:r>
            <a:r>
              <a:rPr lang="en-US" altLang="zh-CN" dirty="0"/>
              <a:t>for shared-variable parallelism </a:t>
            </a:r>
          </a:p>
          <a:p>
            <a:pPr lvl="1"/>
            <a:r>
              <a:rPr lang="en-US" altLang="zh-CN" dirty="0"/>
              <a:t>and the </a:t>
            </a:r>
            <a:r>
              <a:rPr lang="en-US" altLang="zh-CN" b="1" dirty="0"/>
              <a:t>assumption-commitment method </a:t>
            </a:r>
            <a:r>
              <a:rPr lang="en-US" altLang="zh-CN" dirty="0"/>
              <a:t>for synchronous message passing</a:t>
            </a:r>
            <a:endParaRPr lang="zh-CN" altLang="en-US" dirty="0"/>
          </a:p>
        </p:txBody>
      </p:sp>
    </p:spTree>
    <p:extLst>
      <p:ext uri="{BB962C8B-B14F-4D97-AF65-F5344CB8AC3E}">
        <p14:creationId xmlns:p14="http://schemas.microsoft.com/office/powerpoint/2010/main" val="2298320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D985E-4EEE-007A-84C4-A5E00DBFF0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820B31-9826-AE41-3CCC-19B395C280DC}"/>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655734B8-505E-39AE-6D25-3BFC04702871}"/>
              </a:ext>
            </a:extLst>
          </p:cNvPr>
          <p:cNvSpPr>
            <a:spLocks noGrp="1"/>
          </p:cNvSpPr>
          <p:nvPr>
            <p:ph idx="1"/>
          </p:nvPr>
        </p:nvSpPr>
        <p:spPr/>
        <p:txBody>
          <a:bodyPr>
            <a:normAutofit lnSpcReduction="10000"/>
          </a:bodyPr>
          <a:lstStyle/>
          <a:p>
            <a:r>
              <a:rPr lang="en-US" altLang="zh-CN" dirty="0"/>
              <a:t>Proof System for Parallel Programs</a:t>
            </a:r>
          </a:p>
          <a:p>
            <a:pPr lvl="1"/>
            <a:r>
              <a:rPr lang="en-US" altLang="zh-CN" b="1" dirty="0"/>
              <a:t>interference freedom:</a:t>
            </a:r>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2"/>
            <a:endParaRPr lang="en-US" altLang="zh-CN" dirty="0"/>
          </a:p>
          <a:p>
            <a:pPr lvl="2"/>
            <a:endParaRPr lang="en-US" altLang="zh-CN" dirty="0"/>
          </a:p>
          <a:p>
            <a:pPr lvl="2"/>
            <a:r>
              <a:rPr lang="en-US" altLang="zh-CN" dirty="0"/>
              <a:t>Given two component program’s proof outlines c q and c’ q’ , showing interference freedom means proving that all assertions in the former remain invariant under execution of all assignments or atomic regions in the latter, and vice versa.</a:t>
            </a:r>
          </a:p>
          <a:p>
            <a:pPr lvl="1"/>
            <a:endParaRPr lang="en-US" altLang="zh-CN" b="1" dirty="0"/>
          </a:p>
        </p:txBody>
      </p:sp>
      <p:pic>
        <p:nvPicPr>
          <p:cNvPr id="5" name="图片 4">
            <a:extLst>
              <a:ext uri="{FF2B5EF4-FFF2-40B4-BE49-F238E27FC236}">
                <a16:creationId xmlns:a16="http://schemas.microsoft.com/office/drawing/2014/main" id="{9EB660B6-D456-5B01-B905-7DFCDFEE7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765" y="2284261"/>
            <a:ext cx="6637564" cy="2944307"/>
          </a:xfrm>
          <a:prstGeom prst="rect">
            <a:avLst/>
          </a:prstGeom>
        </p:spPr>
      </p:pic>
    </p:spTree>
    <p:extLst>
      <p:ext uri="{BB962C8B-B14F-4D97-AF65-F5344CB8AC3E}">
        <p14:creationId xmlns:p14="http://schemas.microsoft.com/office/powerpoint/2010/main" val="2514060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40859-B2D5-5AAF-D15C-18E4755BEDC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CFB2798-DA04-409E-E229-128A84BDFBEB}"/>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82A81DBC-3F4B-D881-7BCB-A4680BAA4187}"/>
              </a:ext>
            </a:extLst>
          </p:cNvPr>
          <p:cNvSpPr>
            <a:spLocks noGrp="1"/>
          </p:cNvSpPr>
          <p:nvPr>
            <p:ph idx="1"/>
          </p:nvPr>
        </p:nvSpPr>
        <p:spPr/>
        <p:txBody>
          <a:bodyPr>
            <a:normAutofit/>
          </a:bodyPr>
          <a:lstStyle/>
          <a:p>
            <a:r>
              <a:rPr lang="en-US" altLang="zh-CN" dirty="0"/>
              <a:t>Proof System for Parallel Programs</a:t>
            </a:r>
          </a:p>
          <a:p>
            <a:pPr lvl="1"/>
            <a:r>
              <a:rPr lang="en-US" altLang="zh-CN" b="1" dirty="0"/>
              <a:t>interference freedom:</a:t>
            </a:r>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2"/>
            <a:endParaRPr lang="en-US" altLang="zh-CN" dirty="0"/>
          </a:p>
          <a:p>
            <a:pPr lvl="2"/>
            <a:endParaRPr lang="en-US" altLang="zh-CN" dirty="0"/>
          </a:p>
          <a:p>
            <a:pPr marL="457200" lvl="1" indent="0">
              <a:buNone/>
            </a:pPr>
            <a:endParaRPr lang="en-US" altLang="zh-CN" b="1" dirty="0"/>
          </a:p>
        </p:txBody>
      </p:sp>
      <p:pic>
        <p:nvPicPr>
          <p:cNvPr id="6" name="图片 5">
            <a:extLst>
              <a:ext uri="{FF2B5EF4-FFF2-40B4-BE49-F238E27FC236}">
                <a16:creationId xmlns:a16="http://schemas.microsoft.com/office/drawing/2014/main" id="{35703001-FEC2-FC95-5FCA-2D113E8AE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669" y="2811651"/>
            <a:ext cx="8966661" cy="1479626"/>
          </a:xfrm>
          <a:prstGeom prst="rect">
            <a:avLst/>
          </a:prstGeom>
        </p:spPr>
      </p:pic>
      <p:pic>
        <p:nvPicPr>
          <p:cNvPr id="8" name="图片 7">
            <a:extLst>
              <a:ext uri="{FF2B5EF4-FFF2-40B4-BE49-F238E27FC236}">
                <a16:creationId xmlns:a16="http://schemas.microsoft.com/office/drawing/2014/main" id="{799BCC62-CE5F-67EF-88D9-01E8BE760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2669" y="4572782"/>
            <a:ext cx="8261775" cy="1200212"/>
          </a:xfrm>
          <a:prstGeom prst="rect">
            <a:avLst/>
          </a:prstGeom>
        </p:spPr>
      </p:pic>
    </p:spTree>
    <p:extLst>
      <p:ext uri="{BB962C8B-B14F-4D97-AF65-F5344CB8AC3E}">
        <p14:creationId xmlns:p14="http://schemas.microsoft.com/office/powerpoint/2010/main" val="1609803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00BEB-828A-C51D-927F-FD884EEE46C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81C9E75-EFE7-A4F4-2441-6FE3ED8408AD}"/>
              </a:ext>
            </a:extLst>
          </p:cNvPr>
          <p:cNvSpPr>
            <a:spLocks noGrp="1"/>
          </p:cNvSpPr>
          <p:nvPr>
            <p:ph type="title"/>
          </p:nvPr>
        </p:nvSpPr>
        <p:spPr/>
        <p:txBody>
          <a:bodyPr/>
          <a:lstStyle/>
          <a:p>
            <a:r>
              <a:rPr lang="en-US" altLang="zh-CN" dirty="0"/>
              <a:t>OG -- The Proof System</a:t>
            </a:r>
            <a:endParaRPr lang="zh-CN" altLang="en-US" dirty="0"/>
          </a:p>
        </p:txBody>
      </p:sp>
      <p:sp>
        <p:nvSpPr>
          <p:cNvPr id="3" name="内容占位符 2">
            <a:extLst>
              <a:ext uri="{FF2B5EF4-FFF2-40B4-BE49-F238E27FC236}">
                <a16:creationId xmlns:a16="http://schemas.microsoft.com/office/drawing/2014/main" id="{BFA576B9-1EDC-FF7D-F2AE-4CA82736798B}"/>
              </a:ext>
            </a:extLst>
          </p:cNvPr>
          <p:cNvSpPr>
            <a:spLocks noGrp="1"/>
          </p:cNvSpPr>
          <p:nvPr>
            <p:ph idx="1"/>
          </p:nvPr>
        </p:nvSpPr>
        <p:spPr/>
        <p:txBody>
          <a:bodyPr>
            <a:normAutofit/>
          </a:bodyPr>
          <a:lstStyle/>
          <a:p>
            <a:r>
              <a:rPr lang="en-US" altLang="zh-CN" dirty="0"/>
              <a:t>Proof System for Parallel Programs</a:t>
            </a:r>
          </a:p>
          <a:p>
            <a:pPr lvl="1"/>
            <a:r>
              <a:rPr lang="en-US" altLang="zh-CN" b="1" dirty="0"/>
              <a:t>interference freedom:</a:t>
            </a:r>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1"/>
            <a:endParaRPr lang="en-US" altLang="zh-CN" b="1" dirty="0"/>
          </a:p>
          <a:p>
            <a:pPr lvl="2"/>
            <a:endParaRPr lang="en-US" altLang="zh-CN" dirty="0"/>
          </a:p>
          <a:p>
            <a:pPr lvl="2"/>
            <a:endParaRPr lang="en-US" altLang="zh-CN" dirty="0"/>
          </a:p>
          <a:p>
            <a:pPr marL="457200" lvl="1" indent="0">
              <a:buNone/>
            </a:pPr>
            <a:endParaRPr lang="en-US" altLang="zh-CN" b="1" dirty="0"/>
          </a:p>
        </p:txBody>
      </p:sp>
      <p:pic>
        <p:nvPicPr>
          <p:cNvPr id="5" name="图片 4">
            <a:extLst>
              <a:ext uri="{FF2B5EF4-FFF2-40B4-BE49-F238E27FC236}">
                <a16:creationId xmlns:a16="http://schemas.microsoft.com/office/drawing/2014/main" id="{18D8AB15-93F2-3093-0C4A-9B2A9A4D3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206" y="2754137"/>
            <a:ext cx="9754101" cy="3422826"/>
          </a:xfrm>
          <a:prstGeom prst="rect">
            <a:avLst/>
          </a:prstGeom>
        </p:spPr>
      </p:pic>
    </p:spTree>
    <p:extLst>
      <p:ext uri="{BB962C8B-B14F-4D97-AF65-F5344CB8AC3E}">
        <p14:creationId xmlns:p14="http://schemas.microsoft.com/office/powerpoint/2010/main" val="3180477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72B89-A641-02AB-BA47-CB523B96BB79}"/>
              </a:ext>
            </a:extLst>
          </p:cNvPr>
          <p:cNvSpPr>
            <a:spLocks noGrp="1"/>
          </p:cNvSpPr>
          <p:nvPr>
            <p:ph type="title"/>
          </p:nvPr>
        </p:nvSpPr>
        <p:spPr/>
        <p:txBody>
          <a:bodyPr/>
          <a:lstStyle/>
          <a:p>
            <a:r>
              <a:rPr lang="en-US" altLang="zh-CN" dirty="0"/>
              <a:t>RG -- compositional version of OG</a:t>
            </a:r>
            <a:endParaRPr lang="zh-CN" altLang="en-US" dirty="0"/>
          </a:p>
        </p:txBody>
      </p:sp>
      <p:sp>
        <p:nvSpPr>
          <p:cNvPr id="3" name="内容占位符 2">
            <a:extLst>
              <a:ext uri="{FF2B5EF4-FFF2-40B4-BE49-F238E27FC236}">
                <a16:creationId xmlns:a16="http://schemas.microsoft.com/office/drawing/2014/main" id="{DE30A994-BFC8-B6E9-15C5-C872563AFDFB}"/>
              </a:ext>
            </a:extLst>
          </p:cNvPr>
          <p:cNvSpPr>
            <a:spLocks noGrp="1"/>
          </p:cNvSpPr>
          <p:nvPr>
            <p:ph idx="1"/>
          </p:nvPr>
        </p:nvSpPr>
        <p:spPr/>
        <p:txBody>
          <a:bodyPr>
            <a:normAutofit fontScale="92500" lnSpcReduction="10000"/>
          </a:bodyPr>
          <a:lstStyle/>
          <a:p>
            <a:r>
              <a:rPr lang="en-US" altLang="zh-CN" dirty="0"/>
              <a:t>A rely-guarantee specification defines four sets: </a:t>
            </a:r>
          </a:p>
          <a:p>
            <a:pPr lvl="1"/>
            <a:r>
              <a:rPr lang="en-US" altLang="zh-CN" dirty="0"/>
              <a:t>the sets of initial and final states (pre and postcondition) </a:t>
            </a:r>
          </a:p>
          <a:p>
            <a:pPr lvl="1"/>
            <a:r>
              <a:rPr lang="en-US" altLang="zh-CN" dirty="0"/>
              <a:t>and the sets characterizing the effect of actions performed by the environment or by the component itself (rely and guarantee conditions).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 idea of the rely-guarantee method is to record the interference information in the specification of each component. This information consists of the rely condition stating what the component expects from the environment, and the guarantee condition, stating the effect of the component itself on the environment. By using the information given by the rely and guarantee conditions of each component, the verification of a parallel program can be carried out in a compositional way.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457200" lvl="1" indent="0">
              <a:buNone/>
            </a:pPr>
            <a:endParaRPr lang="en-US" altLang="zh-CN" dirty="0"/>
          </a:p>
        </p:txBody>
      </p:sp>
    </p:spTree>
    <p:extLst>
      <p:ext uri="{BB962C8B-B14F-4D97-AF65-F5344CB8AC3E}">
        <p14:creationId xmlns:p14="http://schemas.microsoft.com/office/powerpoint/2010/main" val="1898801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3271D-D94F-3E10-E1A3-DE1993B9B45D}"/>
              </a:ext>
            </a:extLst>
          </p:cNvPr>
          <p:cNvSpPr>
            <a:spLocks noGrp="1"/>
          </p:cNvSpPr>
          <p:nvPr>
            <p:ph type="title"/>
          </p:nvPr>
        </p:nvSpPr>
        <p:spPr/>
        <p:txBody>
          <a:bodyPr/>
          <a:lstStyle/>
          <a:p>
            <a:r>
              <a:rPr lang="en-US" altLang="zh-CN" dirty="0"/>
              <a:t>RG -- Abstract Syntax</a:t>
            </a:r>
            <a:endParaRPr lang="zh-CN" altLang="en-US" dirty="0"/>
          </a:p>
        </p:txBody>
      </p:sp>
      <p:sp>
        <p:nvSpPr>
          <p:cNvPr id="3" name="内容占位符 2">
            <a:extLst>
              <a:ext uri="{FF2B5EF4-FFF2-40B4-BE49-F238E27FC236}">
                <a16:creationId xmlns:a16="http://schemas.microsoft.com/office/drawing/2014/main" id="{1246B1FE-7B3E-42CE-A9CC-BE1516F58360}"/>
              </a:ext>
            </a:extLst>
          </p:cNvPr>
          <p:cNvSpPr>
            <a:spLocks noGrp="1"/>
          </p:cNvSpPr>
          <p:nvPr>
            <p:ph idx="1"/>
          </p:nvPr>
        </p:nvSpPr>
        <p:spPr/>
        <p:txBody>
          <a:bodyPr/>
          <a:lstStyle/>
          <a:p>
            <a:r>
              <a:rPr lang="en-US" altLang="zh-CN" b="1" dirty="0"/>
              <a:t>Component programs </a:t>
            </a:r>
            <a:r>
              <a:rPr lang="en-US" altLang="zh-CN" dirty="0"/>
              <a:t>are not presented as proof outlines, so intermediate assertions can be omitted.</a:t>
            </a:r>
          </a:p>
          <a:p>
            <a:r>
              <a:rPr lang="en-US" altLang="zh-CN" b="1" dirty="0"/>
              <a:t>Parallelism</a:t>
            </a:r>
            <a:r>
              <a:rPr lang="en-US" altLang="zh-CN" dirty="0"/>
              <a:t> is defined in a separate layer with type α par-com; it is simply a list of optional component programs.</a:t>
            </a:r>
          </a:p>
          <a:p>
            <a:endParaRPr lang="zh-CN" altLang="en-US" dirty="0"/>
          </a:p>
        </p:txBody>
      </p:sp>
      <p:pic>
        <p:nvPicPr>
          <p:cNvPr id="7" name="图片 6">
            <a:extLst>
              <a:ext uri="{FF2B5EF4-FFF2-40B4-BE49-F238E27FC236}">
                <a16:creationId xmlns:a16="http://schemas.microsoft.com/office/drawing/2014/main" id="{E95C293F-65C5-4DD4-A3A0-16B9CD144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98" y="3644763"/>
            <a:ext cx="5905804" cy="2667137"/>
          </a:xfrm>
          <a:prstGeom prst="rect">
            <a:avLst/>
          </a:prstGeom>
        </p:spPr>
      </p:pic>
    </p:spTree>
    <p:extLst>
      <p:ext uri="{BB962C8B-B14F-4D97-AF65-F5344CB8AC3E}">
        <p14:creationId xmlns:p14="http://schemas.microsoft.com/office/powerpoint/2010/main" val="3384309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FF50D-FBA9-95FC-12E4-BB3BE44A3AF7}"/>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50A930B8-988C-13E0-2B70-6EDD4587C397}"/>
              </a:ext>
            </a:extLst>
          </p:cNvPr>
          <p:cNvSpPr>
            <a:spLocks noGrp="1"/>
          </p:cNvSpPr>
          <p:nvPr>
            <p:ph idx="1"/>
          </p:nvPr>
        </p:nvSpPr>
        <p:spPr/>
        <p:txBody>
          <a:bodyPr>
            <a:normAutofit/>
          </a:bodyPr>
          <a:lstStyle/>
          <a:p>
            <a:r>
              <a:rPr lang="en-US" altLang="zh-CN" dirty="0"/>
              <a:t>The execution of a component program is characterized by an operational semantics that distinguishes between two kinds of transitions: </a:t>
            </a:r>
          </a:p>
          <a:p>
            <a:pPr lvl="1"/>
            <a:r>
              <a:rPr lang="en-US" altLang="zh-CN" b="1" dirty="0"/>
              <a:t>program (or component) transitions</a:t>
            </a:r>
            <a:r>
              <a:rPr lang="en-US" altLang="zh-CN" dirty="0"/>
              <a:t>, performed by the component itself, and </a:t>
            </a:r>
          </a:p>
          <a:p>
            <a:pPr lvl="1"/>
            <a:r>
              <a:rPr lang="en-US" altLang="zh-CN" b="1" dirty="0"/>
              <a:t>environment transitions</a:t>
            </a:r>
            <a:r>
              <a:rPr lang="en-US" altLang="zh-CN" dirty="0"/>
              <a:t>, performed by another component or an arbitrary environment.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Execution of programs is described via </a:t>
            </a: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computations</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which record the sequence of transitions of both kinds. This semantics allows us to define the computation of parallel programs in terms of the computations of the components via a special operator</a:t>
            </a:r>
          </a:p>
          <a:p>
            <a:pPr lvl="1"/>
            <a:endParaRPr lang="en-US" altLang="zh-CN" dirty="0"/>
          </a:p>
          <a:p>
            <a:pPr marL="457200" lvl="1" indent="0">
              <a:buNone/>
            </a:pPr>
            <a:endParaRPr lang="zh-CN" altLang="en-US" dirty="0"/>
          </a:p>
        </p:txBody>
      </p:sp>
    </p:spTree>
    <p:extLst>
      <p:ext uri="{BB962C8B-B14F-4D97-AF65-F5344CB8AC3E}">
        <p14:creationId xmlns:p14="http://schemas.microsoft.com/office/powerpoint/2010/main" val="1725802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2EFEC-6655-E9E3-0AC7-5DC5A4676E61}"/>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D70E6D61-67C4-A440-9AD9-F25FC0D21D32}"/>
              </a:ext>
            </a:extLst>
          </p:cNvPr>
          <p:cNvSpPr>
            <a:spLocks noGrp="1"/>
          </p:cNvSpPr>
          <p:nvPr>
            <p:ph idx="1"/>
          </p:nvPr>
        </p:nvSpPr>
        <p:spPr/>
        <p:txBody>
          <a:bodyPr/>
          <a:lstStyle/>
          <a:p>
            <a:r>
              <a:rPr lang="en-US" altLang="zh-CN" dirty="0"/>
              <a:t>Semantics of Component Programs</a:t>
            </a:r>
          </a:p>
          <a:p>
            <a:pPr lvl="1"/>
            <a:r>
              <a:rPr lang="en-US" altLang="zh-CN" dirty="0"/>
              <a:t>A </a:t>
            </a:r>
            <a:r>
              <a:rPr lang="en-US" altLang="zh-CN" b="1" dirty="0"/>
              <a:t>configuration</a:t>
            </a:r>
            <a:r>
              <a:rPr lang="en-US" altLang="zh-CN" dirty="0"/>
              <a:t> is a pair (P, σ), where P is some program or None standing for a terminated program, and σ is a state.</a:t>
            </a:r>
          </a:p>
          <a:p>
            <a:pPr lvl="1"/>
            <a:endParaRPr lang="en-US" altLang="zh-CN" dirty="0"/>
          </a:p>
          <a:p>
            <a:pPr lvl="1"/>
            <a:r>
              <a:rPr lang="en-US" altLang="zh-CN" dirty="0"/>
              <a:t>A </a:t>
            </a:r>
            <a:r>
              <a:rPr lang="en-US" altLang="zh-CN" b="1" dirty="0"/>
              <a:t>transition</a:t>
            </a:r>
            <a:r>
              <a:rPr lang="en-US" altLang="zh-CN" dirty="0"/>
              <a:t> is represented by a labelled arrow connecting the beginning and ending configurations. There are two kinds of transitions:</a:t>
            </a:r>
          </a:p>
          <a:p>
            <a:pPr lvl="2"/>
            <a:r>
              <a:rPr lang="en-US" altLang="zh-CN" b="1" dirty="0"/>
              <a:t>Environment transitions</a:t>
            </a:r>
          </a:p>
          <a:p>
            <a:pPr lvl="2"/>
            <a:r>
              <a:rPr lang="en-US" altLang="zh-CN" b="1" dirty="0"/>
              <a:t>Component transitions</a:t>
            </a:r>
            <a:endParaRPr lang="zh-CN" altLang="en-US" dirty="0"/>
          </a:p>
        </p:txBody>
      </p:sp>
      <p:pic>
        <p:nvPicPr>
          <p:cNvPr id="5" name="图片 4">
            <a:extLst>
              <a:ext uri="{FF2B5EF4-FFF2-40B4-BE49-F238E27FC236}">
                <a16:creationId xmlns:a16="http://schemas.microsoft.com/office/drawing/2014/main" id="{79C0D61D-681D-1D51-BBEE-E893BE95E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016" y="3009878"/>
            <a:ext cx="4280120" cy="419122"/>
          </a:xfrm>
          <a:prstGeom prst="rect">
            <a:avLst/>
          </a:prstGeom>
        </p:spPr>
      </p:pic>
    </p:spTree>
    <p:extLst>
      <p:ext uri="{BB962C8B-B14F-4D97-AF65-F5344CB8AC3E}">
        <p14:creationId xmlns:p14="http://schemas.microsoft.com/office/powerpoint/2010/main" val="18705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CA73F-BC24-BC91-EFF3-BFFE4FBCE21F}"/>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DB4502FA-C906-1634-CB18-CC5E16F1DDC7}"/>
              </a:ext>
            </a:extLst>
          </p:cNvPr>
          <p:cNvSpPr>
            <a:spLocks noGrp="1"/>
          </p:cNvSpPr>
          <p:nvPr>
            <p:ph idx="1"/>
          </p:nvPr>
        </p:nvSpPr>
        <p:spPr/>
        <p:txBody>
          <a:bodyPr/>
          <a:lstStyle/>
          <a:p>
            <a:r>
              <a:rPr lang="en-US" altLang="zh-CN" dirty="0"/>
              <a:t>Semantics of Component Programs</a:t>
            </a:r>
            <a:endParaRPr lang="en-US" altLang="zh-CN" b="1" dirty="0"/>
          </a:p>
          <a:p>
            <a:pPr lvl="1"/>
            <a:r>
              <a:rPr lang="en-US" altLang="zh-CN" b="1" dirty="0"/>
              <a:t>Environment transitions</a:t>
            </a:r>
            <a:r>
              <a:rPr lang="en-US" altLang="zh-CN" dirty="0"/>
              <a:t>, labelled with e, represent a step from the environment and can only change the state.</a:t>
            </a:r>
          </a:p>
          <a:p>
            <a:endParaRPr lang="zh-CN" altLang="en-US" dirty="0"/>
          </a:p>
        </p:txBody>
      </p:sp>
      <p:pic>
        <p:nvPicPr>
          <p:cNvPr id="5" name="图片 4">
            <a:extLst>
              <a:ext uri="{FF2B5EF4-FFF2-40B4-BE49-F238E27FC236}">
                <a16:creationId xmlns:a16="http://schemas.microsoft.com/office/drawing/2014/main" id="{56F4D54E-0FC2-FF59-2EB6-EF58FA53C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540" y="3295218"/>
            <a:ext cx="7194920" cy="2305168"/>
          </a:xfrm>
          <a:prstGeom prst="rect">
            <a:avLst/>
          </a:prstGeom>
        </p:spPr>
      </p:pic>
    </p:spTree>
    <p:extLst>
      <p:ext uri="{BB962C8B-B14F-4D97-AF65-F5344CB8AC3E}">
        <p14:creationId xmlns:p14="http://schemas.microsoft.com/office/powerpoint/2010/main" val="3353440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C0D83-67D2-F14A-CE30-AE4B8CC835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5B55892-9766-F6F0-E1ED-2C6949DEDC55}"/>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1F02DDCF-9926-F135-0C81-C7F00EB411A5}"/>
              </a:ext>
            </a:extLst>
          </p:cNvPr>
          <p:cNvSpPr>
            <a:spLocks noGrp="1"/>
          </p:cNvSpPr>
          <p:nvPr>
            <p:ph idx="1"/>
          </p:nvPr>
        </p:nvSpPr>
        <p:spPr/>
        <p:txBody>
          <a:bodyPr/>
          <a:lstStyle/>
          <a:p>
            <a:r>
              <a:rPr lang="en-US" altLang="zh-CN" dirty="0"/>
              <a:t>Semantics of Component Programs</a:t>
            </a:r>
            <a:endParaRPr lang="en-US" altLang="zh-CN" b="1" dirty="0"/>
          </a:p>
          <a:p>
            <a:pPr lvl="1"/>
            <a:r>
              <a:rPr lang="en-US" altLang="zh-CN" b="1" dirty="0"/>
              <a:t>Component transitions</a:t>
            </a:r>
            <a:r>
              <a:rPr lang="en-US" altLang="zh-CN" dirty="0"/>
              <a:t>, labelled with c, represent a step of a sequential component program</a:t>
            </a:r>
            <a:endParaRPr lang="zh-CN" altLang="en-US" dirty="0"/>
          </a:p>
          <a:p>
            <a:endParaRPr lang="en-US" altLang="zh-CN" dirty="0"/>
          </a:p>
          <a:p>
            <a:endParaRPr lang="zh-CN" altLang="en-US" dirty="0"/>
          </a:p>
        </p:txBody>
      </p:sp>
      <p:pic>
        <p:nvPicPr>
          <p:cNvPr id="6" name="图片 5">
            <a:extLst>
              <a:ext uri="{FF2B5EF4-FFF2-40B4-BE49-F238E27FC236}">
                <a16:creationId xmlns:a16="http://schemas.microsoft.com/office/drawing/2014/main" id="{69DF3548-4B82-DC25-6DB5-BD0ACA238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689" y="3098635"/>
            <a:ext cx="8204622" cy="3213265"/>
          </a:xfrm>
          <a:prstGeom prst="rect">
            <a:avLst/>
          </a:prstGeom>
        </p:spPr>
      </p:pic>
    </p:spTree>
    <p:extLst>
      <p:ext uri="{BB962C8B-B14F-4D97-AF65-F5344CB8AC3E}">
        <p14:creationId xmlns:p14="http://schemas.microsoft.com/office/powerpoint/2010/main" val="562721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49FB9-66BA-D405-4E61-DB3BABD836D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27DB08-39C3-C4D0-5064-4A0C14D55CAA}"/>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301868A7-656B-7EF7-92F3-CBAA2B4ED786}"/>
              </a:ext>
            </a:extLst>
          </p:cNvPr>
          <p:cNvSpPr>
            <a:spLocks noGrp="1"/>
          </p:cNvSpPr>
          <p:nvPr>
            <p:ph idx="1"/>
          </p:nvPr>
        </p:nvSpPr>
        <p:spPr/>
        <p:txBody>
          <a:bodyPr/>
          <a:lstStyle/>
          <a:p>
            <a:r>
              <a:rPr lang="en-US" altLang="zh-CN" dirty="0"/>
              <a:t>Semantics of Component Programs</a:t>
            </a:r>
            <a:endParaRPr lang="en-US" altLang="zh-CN" b="1" dirty="0"/>
          </a:p>
          <a:p>
            <a:pPr lvl="1"/>
            <a:r>
              <a:rPr lang="en-US" altLang="zh-CN" b="1" dirty="0"/>
              <a:t>Component transitions</a:t>
            </a:r>
            <a:r>
              <a:rPr lang="en-US" altLang="zh-CN" dirty="0"/>
              <a:t>, labelled with c, represent a step of a sequential component program</a:t>
            </a:r>
            <a:endParaRPr lang="zh-CN" altLang="en-US" dirty="0"/>
          </a:p>
          <a:p>
            <a:endParaRPr lang="en-US" altLang="zh-CN" dirty="0"/>
          </a:p>
          <a:p>
            <a:endParaRPr lang="zh-CN" altLang="en-US" dirty="0"/>
          </a:p>
        </p:txBody>
      </p:sp>
      <p:pic>
        <p:nvPicPr>
          <p:cNvPr id="5" name="图片 4">
            <a:extLst>
              <a:ext uri="{FF2B5EF4-FFF2-40B4-BE49-F238E27FC236}">
                <a16:creationId xmlns:a16="http://schemas.microsoft.com/office/drawing/2014/main" id="{CEBC7233-13BC-EECF-969F-8917E8ACC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19" y="3429000"/>
            <a:ext cx="5352322" cy="2281998"/>
          </a:xfrm>
          <a:prstGeom prst="rect">
            <a:avLst/>
          </a:prstGeom>
        </p:spPr>
      </p:pic>
      <p:pic>
        <p:nvPicPr>
          <p:cNvPr id="8" name="图片 7">
            <a:extLst>
              <a:ext uri="{FF2B5EF4-FFF2-40B4-BE49-F238E27FC236}">
                <a16:creationId xmlns:a16="http://schemas.microsoft.com/office/drawing/2014/main" id="{1766357A-FA6B-E935-5091-D5195C85A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261" y="3777550"/>
            <a:ext cx="5820913" cy="1933448"/>
          </a:xfrm>
          <a:prstGeom prst="rect">
            <a:avLst/>
          </a:prstGeom>
        </p:spPr>
      </p:pic>
    </p:spTree>
    <p:extLst>
      <p:ext uri="{BB962C8B-B14F-4D97-AF65-F5344CB8AC3E}">
        <p14:creationId xmlns:p14="http://schemas.microsoft.com/office/powerpoint/2010/main" val="49302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B6F39-5BC1-05A8-B3A0-2104872FCEE0}"/>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453A7FAD-3EE6-6A5B-D975-F2650B09BC18}"/>
              </a:ext>
            </a:extLst>
          </p:cNvPr>
          <p:cNvSpPr>
            <a:spLocks noGrp="1"/>
          </p:cNvSpPr>
          <p:nvPr>
            <p:ph idx="1"/>
          </p:nvPr>
        </p:nvSpPr>
        <p:spPr/>
        <p:txBody>
          <a:bodyPr>
            <a:normAutofit/>
          </a:bodyPr>
          <a:lstStyle/>
          <a:p>
            <a:r>
              <a:rPr lang="en-US" altLang="zh-CN" dirty="0"/>
              <a:t>The </a:t>
            </a:r>
            <a:r>
              <a:rPr lang="en-US" altLang="zh-CN" dirty="0" err="1"/>
              <a:t>Owicki</a:t>
            </a:r>
            <a:r>
              <a:rPr lang="en-US" altLang="zh-CN" dirty="0"/>
              <a:t>-Gries proof system provides a methodology for breaking down correctness proofs into simpler pieces. </a:t>
            </a:r>
          </a:p>
          <a:p>
            <a:pPr lvl="1"/>
            <a:r>
              <a:rPr lang="en-US" altLang="zh-CN" dirty="0"/>
              <a:t>First the proof reduces to showing that the </a:t>
            </a:r>
            <a:r>
              <a:rPr lang="en-US" altLang="zh-CN" b="1" dirty="0"/>
              <a:t>annotation of each component is correct,</a:t>
            </a:r>
            <a:r>
              <a:rPr lang="en-US" altLang="zh-CN" dirty="0"/>
              <a:t> </a:t>
            </a:r>
          </a:p>
          <a:p>
            <a:pPr lvl="1"/>
            <a:r>
              <a:rPr lang="en-US" altLang="zh-CN" dirty="0"/>
              <a:t>and that each assertion of an annotation is invariant under the execution of the actions of the other components (</a:t>
            </a:r>
            <a:r>
              <a:rPr lang="en-US" altLang="zh-CN" b="1" dirty="0"/>
              <a:t>interference freedom</a:t>
            </a:r>
            <a:r>
              <a:rPr lang="en-US" altLang="zh-CN" dirty="0"/>
              <a:t>).</a:t>
            </a:r>
            <a:endParaRPr lang="zh-CN" altLang="en-US" dirty="0"/>
          </a:p>
        </p:txBody>
      </p:sp>
    </p:spTree>
    <p:extLst>
      <p:ext uri="{BB962C8B-B14F-4D97-AF65-F5344CB8AC3E}">
        <p14:creationId xmlns:p14="http://schemas.microsoft.com/office/powerpoint/2010/main" val="83064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8FBBA-EC66-8F86-D440-D53A9B390DF4}"/>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9B946694-BDA1-14A2-1D71-C5B2CCC05660}"/>
              </a:ext>
            </a:extLst>
          </p:cNvPr>
          <p:cNvSpPr>
            <a:spLocks noGrp="1"/>
          </p:cNvSpPr>
          <p:nvPr>
            <p:ph idx="1"/>
          </p:nvPr>
        </p:nvSpPr>
        <p:spPr/>
        <p:txBody>
          <a:bodyPr/>
          <a:lstStyle/>
          <a:p>
            <a:r>
              <a:rPr lang="en-US" altLang="zh-CN" dirty="0"/>
              <a:t>Semantics of Parallel Programs</a:t>
            </a:r>
          </a:p>
          <a:p>
            <a:pPr lvl="1"/>
            <a:r>
              <a:rPr lang="en-US" altLang="zh-CN" dirty="0"/>
              <a:t>A </a:t>
            </a:r>
            <a:r>
              <a:rPr lang="en-US" altLang="zh-CN" b="1" dirty="0"/>
              <a:t>configuration</a:t>
            </a:r>
            <a:r>
              <a:rPr lang="en-US" altLang="zh-CN" dirty="0"/>
              <a:t> for a parallel program is a pair formed by a program (α par-com) and a state. A parallel program has terminated if so have all its components.</a:t>
            </a:r>
          </a:p>
          <a:p>
            <a:pPr lvl="1"/>
            <a:endParaRPr lang="en-US" altLang="zh-CN" dirty="0"/>
          </a:p>
          <a:p>
            <a:pPr lvl="1"/>
            <a:endParaRPr lang="en-US" altLang="zh-CN" dirty="0"/>
          </a:p>
          <a:p>
            <a:pPr lvl="1"/>
            <a:endParaRPr lang="en-US" altLang="zh-CN" dirty="0"/>
          </a:p>
          <a:p>
            <a:pPr lvl="1"/>
            <a:r>
              <a:rPr lang="en-US" altLang="zh-CN" b="1" dirty="0"/>
              <a:t>Transitions</a:t>
            </a:r>
            <a:r>
              <a:rPr lang="en-US" altLang="zh-CN" dirty="0"/>
              <a:t> may be from the environment, labelled with pe, or from the parallel program, labelled with pc.</a:t>
            </a:r>
            <a:endParaRPr lang="zh-CN" altLang="en-US" dirty="0"/>
          </a:p>
        </p:txBody>
      </p:sp>
      <p:pic>
        <p:nvPicPr>
          <p:cNvPr id="5" name="图片 4">
            <a:extLst>
              <a:ext uri="{FF2B5EF4-FFF2-40B4-BE49-F238E27FC236}">
                <a16:creationId xmlns:a16="http://schemas.microsoft.com/office/drawing/2014/main" id="{C4C6046A-18F0-D199-A30E-8A7A91EA3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225" y="3582172"/>
            <a:ext cx="3784795" cy="838243"/>
          </a:xfrm>
          <a:prstGeom prst="rect">
            <a:avLst/>
          </a:prstGeom>
        </p:spPr>
      </p:pic>
      <p:pic>
        <p:nvPicPr>
          <p:cNvPr id="7" name="图片 6">
            <a:extLst>
              <a:ext uri="{FF2B5EF4-FFF2-40B4-BE49-F238E27FC236}">
                <a16:creationId xmlns:a16="http://schemas.microsoft.com/office/drawing/2014/main" id="{6C852752-489B-3A68-6AAE-EAAE1C4E7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152" y="4001293"/>
            <a:ext cx="3508942" cy="238472"/>
          </a:xfrm>
          <a:prstGeom prst="rect">
            <a:avLst/>
          </a:prstGeom>
        </p:spPr>
      </p:pic>
    </p:spTree>
    <p:extLst>
      <p:ext uri="{BB962C8B-B14F-4D97-AF65-F5344CB8AC3E}">
        <p14:creationId xmlns:p14="http://schemas.microsoft.com/office/powerpoint/2010/main" val="359591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049CC4-7221-CF1A-4835-6778DCFC04E4}"/>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562FB80D-A6E9-197D-D3E1-C45F641083D4}"/>
              </a:ext>
            </a:extLst>
          </p:cNvPr>
          <p:cNvSpPr>
            <a:spLocks noGrp="1"/>
          </p:cNvSpPr>
          <p:nvPr>
            <p:ph idx="1"/>
          </p:nvPr>
        </p:nvSpPr>
        <p:spPr/>
        <p:txBody>
          <a:bodyPr/>
          <a:lstStyle/>
          <a:p>
            <a:r>
              <a:rPr lang="en-US" altLang="zh-CN" dirty="0"/>
              <a:t>Semantics of Parallel Programs</a:t>
            </a:r>
          </a:p>
          <a:p>
            <a:pPr lvl="1"/>
            <a:r>
              <a:rPr lang="en-US" altLang="zh-CN" dirty="0"/>
              <a:t>Transitions</a:t>
            </a:r>
            <a:endParaRPr lang="zh-CN" altLang="en-US" dirty="0"/>
          </a:p>
        </p:txBody>
      </p:sp>
      <p:pic>
        <p:nvPicPr>
          <p:cNvPr id="5" name="图片 4">
            <a:extLst>
              <a:ext uri="{FF2B5EF4-FFF2-40B4-BE49-F238E27FC236}">
                <a16:creationId xmlns:a16="http://schemas.microsoft.com/office/drawing/2014/main" id="{5712B4F6-7E8A-3026-FD7D-32EB67393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989" y="3036272"/>
            <a:ext cx="4137361" cy="943960"/>
          </a:xfrm>
          <a:prstGeom prst="rect">
            <a:avLst/>
          </a:prstGeom>
        </p:spPr>
      </p:pic>
      <p:pic>
        <p:nvPicPr>
          <p:cNvPr id="7" name="图片 6">
            <a:extLst>
              <a:ext uri="{FF2B5EF4-FFF2-40B4-BE49-F238E27FC236}">
                <a16:creationId xmlns:a16="http://schemas.microsoft.com/office/drawing/2014/main" id="{4856A2EE-6F52-9175-7DBF-10ED31AB1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00" y="4033241"/>
            <a:ext cx="5764190" cy="1847754"/>
          </a:xfrm>
          <a:prstGeom prst="rect">
            <a:avLst/>
          </a:prstGeom>
        </p:spPr>
      </p:pic>
      <p:pic>
        <p:nvPicPr>
          <p:cNvPr id="9" name="图片 8">
            <a:extLst>
              <a:ext uri="{FF2B5EF4-FFF2-40B4-BE49-F238E27FC236}">
                <a16:creationId xmlns:a16="http://schemas.microsoft.com/office/drawing/2014/main" id="{3FB3331C-E9C1-DD83-7025-7B25406DD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9613" y="3137125"/>
            <a:ext cx="3339013" cy="1019277"/>
          </a:xfrm>
          <a:prstGeom prst="rect">
            <a:avLst/>
          </a:prstGeom>
        </p:spPr>
      </p:pic>
      <p:pic>
        <p:nvPicPr>
          <p:cNvPr id="11" name="图片 10">
            <a:extLst>
              <a:ext uri="{FF2B5EF4-FFF2-40B4-BE49-F238E27FC236}">
                <a16:creationId xmlns:a16="http://schemas.microsoft.com/office/drawing/2014/main" id="{870E89E4-FE00-176F-2AB4-B74A31C69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613" y="4373796"/>
            <a:ext cx="4805165" cy="1325562"/>
          </a:xfrm>
          <a:prstGeom prst="rect">
            <a:avLst/>
          </a:prstGeom>
        </p:spPr>
      </p:pic>
    </p:spTree>
    <p:extLst>
      <p:ext uri="{BB962C8B-B14F-4D97-AF65-F5344CB8AC3E}">
        <p14:creationId xmlns:p14="http://schemas.microsoft.com/office/powerpoint/2010/main" val="1480880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2B7CA-EB0A-3D63-92EC-58640D92DFF7}"/>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E600481F-79E1-F312-7DDA-ADA91FED54B5}"/>
              </a:ext>
            </a:extLst>
          </p:cNvPr>
          <p:cNvSpPr>
            <a:spLocks noGrp="1"/>
          </p:cNvSpPr>
          <p:nvPr>
            <p:ph idx="1"/>
          </p:nvPr>
        </p:nvSpPr>
        <p:spPr/>
        <p:txBody>
          <a:bodyPr/>
          <a:lstStyle/>
          <a:p>
            <a:r>
              <a:rPr lang="en-US" altLang="zh-CN" dirty="0"/>
              <a:t>Computations</a:t>
            </a:r>
          </a:p>
          <a:p>
            <a:pPr lvl="1"/>
            <a:r>
              <a:rPr lang="en-US" altLang="zh-CN" dirty="0"/>
              <a:t>A computation is defined as any sequence of the form:</a:t>
            </a:r>
          </a:p>
          <a:p>
            <a:pPr lvl="1"/>
            <a:endParaRPr lang="en-US" altLang="zh-CN" dirty="0"/>
          </a:p>
          <a:p>
            <a:pPr lvl="1"/>
            <a:endParaRPr lang="en-US" altLang="zh-CN" dirty="0"/>
          </a:p>
          <a:p>
            <a:pPr lvl="1"/>
            <a:r>
              <a:rPr lang="en-US" altLang="zh-CN" dirty="0"/>
              <a:t>The solution we adopted is to model computations as an inductive set of lists of configurations. (Computations of component Programs)</a:t>
            </a:r>
          </a:p>
          <a:p>
            <a:pPr lvl="1"/>
            <a:endParaRPr lang="en-US" altLang="zh-CN" dirty="0"/>
          </a:p>
          <a:p>
            <a:pPr lvl="1"/>
            <a:endParaRPr lang="zh-CN" altLang="en-US" dirty="0"/>
          </a:p>
        </p:txBody>
      </p:sp>
      <p:pic>
        <p:nvPicPr>
          <p:cNvPr id="5" name="图片 4">
            <a:extLst>
              <a:ext uri="{FF2B5EF4-FFF2-40B4-BE49-F238E27FC236}">
                <a16:creationId xmlns:a16="http://schemas.microsoft.com/office/drawing/2014/main" id="{67CCB76E-FE33-CF24-21CB-F7550AC6A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928" y="2745494"/>
            <a:ext cx="7652143" cy="781090"/>
          </a:xfrm>
          <a:prstGeom prst="rect">
            <a:avLst/>
          </a:prstGeom>
        </p:spPr>
      </p:pic>
      <p:pic>
        <p:nvPicPr>
          <p:cNvPr id="7" name="图片 6">
            <a:extLst>
              <a:ext uri="{FF2B5EF4-FFF2-40B4-BE49-F238E27FC236}">
                <a16:creationId xmlns:a16="http://schemas.microsoft.com/office/drawing/2014/main" id="{7319FB27-6058-DCBA-3ACF-E1A0ED556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928" y="4172321"/>
            <a:ext cx="6226732" cy="2608805"/>
          </a:xfrm>
          <a:prstGeom prst="rect">
            <a:avLst/>
          </a:prstGeom>
        </p:spPr>
      </p:pic>
    </p:spTree>
    <p:extLst>
      <p:ext uri="{BB962C8B-B14F-4D97-AF65-F5344CB8AC3E}">
        <p14:creationId xmlns:p14="http://schemas.microsoft.com/office/powerpoint/2010/main" val="1202456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B9CA0-28AA-AF35-8018-62873C4524E4}"/>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C80294E7-191C-3E50-CCD0-E4A9C60D81CE}"/>
              </a:ext>
            </a:extLst>
          </p:cNvPr>
          <p:cNvSpPr>
            <a:spLocks noGrp="1"/>
          </p:cNvSpPr>
          <p:nvPr>
            <p:ph idx="1"/>
          </p:nvPr>
        </p:nvSpPr>
        <p:spPr/>
        <p:txBody>
          <a:bodyPr/>
          <a:lstStyle/>
          <a:p>
            <a:r>
              <a:rPr lang="en-US" altLang="zh-CN" dirty="0"/>
              <a:t>Computations</a:t>
            </a:r>
          </a:p>
          <a:p>
            <a:pPr lvl="1"/>
            <a:r>
              <a:rPr lang="en-US" altLang="zh-CN" dirty="0"/>
              <a:t>Computations of parallel programs</a:t>
            </a:r>
          </a:p>
          <a:p>
            <a:endParaRPr lang="zh-CN" altLang="en-US" dirty="0"/>
          </a:p>
        </p:txBody>
      </p:sp>
      <p:pic>
        <p:nvPicPr>
          <p:cNvPr id="5" name="图片 4">
            <a:extLst>
              <a:ext uri="{FF2B5EF4-FFF2-40B4-BE49-F238E27FC236}">
                <a16:creationId xmlns:a16="http://schemas.microsoft.com/office/drawing/2014/main" id="{5031DF6E-D7DC-4113-3F93-17A092330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361" y="3075029"/>
            <a:ext cx="8325278" cy="3029106"/>
          </a:xfrm>
          <a:prstGeom prst="rect">
            <a:avLst/>
          </a:prstGeom>
        </p:spPr>
      </p:pic>
    </p:spTree>
    <p:extLst>
      <p:ext uri="{BB962C8B-B14F-4D97-AF65-F5344CB8AC3E}">
        <p14:creationId xmlns:p14="http://schemas.microsoft.com/office/powerpoint/2010/main" val="3414159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89897-67D7-FE75-6AAA-C0A61D1D0573}"/>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6CB99AB7-10B1-DDE5-F631-4A6053C09E5C}"/>
              </a:ext>
            </a:extLst>
          </p:cNvPr>
          <p:cNvSpPr>
            <a:spLocks noGrp="1"/>
          </p:cNvSpPr>
          <p:nvPr>
            <p:ph idx="1"/>
          </p:nvPr>
        </p:nvSpPr>
        <p:spPr/>
        <p:txBody>
          <a:bodyPr/>
          <a:lstStyle/>
          <a:p>
            <a:r>
              <a:rPr lang="en-US" altLang="zh-CN" dirty="0"/>
              <a:t>Modular Definition of Computation</a:t>
            </a:r>
          </a:p>
          <a:p>
            <a:pPr lvl="1"/>
            <a:r>
              <a:rPr lang="en-US" altLang="zh-CN" dirty="0"/>
              <a:t>The alternative definition for computations proposed in this section explicitly shows the structure of the program, thus considerably simplifying some proofs, especially those concerning properties of while-programs.</a:t>
            </a:r>
          </a:p>
          <a:p>
            <a:pPr lvl="1"/>
            <a:r>
              <a:rPr lang="en-US" altLang="zh-CN" dirty="0"/>
              <a:t>auxiliary function </a:t>
            </a:r>
            <a:r>
              <a:rPr lang="en-US" altLang="zh-CN" i="1" dirty="0"/>
              <a:t>lift:</a:t>
            </a:r>
          </a:p>
          <a:p>
            <a:pPr lvl="1"/>
            <a:endParaRPr lang="zh-CN" altLang="en-US" i="1" dirty="0"/>
          </a:p>
        </p:txBody>
      </p:sp>
      <p:pic>
        <p:nvPicPr>
          <p:cNvPr id="5" name="图片 4">
            <a:extLst>
              <a:ext uri="{FF2B5EF4-FFF2-40B4-BE49-F238E27FC236}">
                <a16:creationId xmlns:a16="http://schemas.microsoft.com/office/drawing/2014/main" id="{B1119D6B-A841-C288-8AA5-7AB0C0AF2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736" y="4250533"/>
            <a:ext cx="9290527" cy="1270065"/>
          </a:xfrm>
          <a:prstGeom prst="rect">
            <a:avLst/>
          </a:prstGeom>
        </p:spPr>
      </p:pic>
    </p:spTree>
    <p:extLst>
      <p:ext uri="{BB962C8B-B14F-4D97-AF65-F5344CB8AC3E}">
        <p14:creationId xmlns:p14="http://schemas.microsoft.com/office/powerpoint/2010/main" val="2058676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DBD04-7C9C-C7D8-F2CF-A73F281BBF7D}"/>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29D95D96-96C4-1E7C-7AA2-471BF910DC8C}"/>
              </a:ext>
            </a:extLst>
          </p:cNvPr>
          <p:cNvSpPr>
            <a:spLocks noGrp="1"/>
          </p:cNvSpPr>
          <p:nvPr>
            <p:ph idx="1"/>
          </p:nvPr>
        </p:nvSpPr>
        <p:spPr/>
        <p:txBody>
          <a:bodyPr/>
          <a:lstStyle/>
          <a:p>
            <a:r>
              <a:rPr lang="en-US" altLang="zh-CN" dirty="0"/>
              <a:t>Modular Definition of Computation</a:t>
            </a:r>
          </a:p>
          <a:p>
            <a:pPr lvl="1"/>
            <a:r>
              <a:rPr lang="en-US" altLang="zh-CN" dirty="0"/>
              <a:t>Computations of component Programs</a:t>
            </a:r>
          </a:p>
          <a:p>
            <a:pPr lvl="1"/>
            <a:endParaRPr lang="en-US" altLang="zh-CN" dirty="0"/>
          </a:p>
          <a:p>
            <a:endParaRPr lang="zh-CN" altLang="en-US" dirty="0"/>
          </a:p>
        </p:txBody>
      </p:sp>
      <p:pic>
        <p:nvPicPr>
          <p:cNvPr id="5" name="图片 4">
            <a:extLst>
              <a:ext uri="{FF2B5EF4-FFF2-40B4-BE49-F238E27FC236}">
                <a16:creationId xmlns:a16="http://schemas.microsoft.com/office/drawing/2014/main" id="{2A61D5BE-0FC4-8054-57E2-B479774E3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357" y="2973294"/>
            <a:ext cx="7375286" cy="3338606"/>
          </a:xfrm>
          <a:prstGeom prst="rect">
            <a:avLst/>
          </a:prstGeom>
        </p:spPr>
      </p:pic>
    </p:spTree>
    <p:extLst>
      <p:ext uri="{BB962C8B-B14F-4D97-AF65-F5344CB8AC3E}">
        <p14:creationId xmlns:p14="http://schemas.microsoft.com/office/powerpoint/2010/main" val="3799654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620E9-A1D9-388E-30F3-4B62F3C3DCB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57EC6D-41E4-1546-F158-C432D53ED416}"/>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4488122C-5A81-B393-DBDD-EE668FD855C3}"/>
              </a:ext>
            </a:extLst>
          </p:cNvPr>
          <p:cNvSpPr>
            <a:spLocks noGrp="1"/>
          </p:cNvSpPr>
          <p:nvPr>
            <p:ph idx="1"/>
          </p:nvPr>
        </p:nvSpPr>
        <p:spPr/>
        <p:txBody>
          <a:bodyPr/>
          <a:lstStyle/>
          <a:p>
            <a:r>
              <a:rPr lang="en-US" altLang="zh-CN" dirty="0"/>
              <a:t>Modular Definition of Computation</a:t>
            </a:r>
          </a:p>
          <a:p>
            <a:pPr lvl="1"/>
            <a:r>
              <a:rPr lang="en-US" altLang="zh-CN" dirty="0"/>
              <a:t>Computations of component Programs</a:t>
            </a:r>
          </a:p>
          <a:p>
            <a:pPr lvl="1"/>
            <a:endParaRPr lang="en-US" altLang="zh-CN" dirty="0"/>
          </a:p>
          <a:p>
            <a:endParaRPr lang="zh-CN" altLang="en-US" dirty="0"/>
          </a:p>
        </p:txBody>
      </p:sp>
      <p:pic>
        <p:nvPicPr>
          <p:cNvPr id="6" name="图片 5">
            <a:extLst>
              <a:ext uri="{FF2B5EF4-FFF2-40B4-BE49-F238E27FC236}">
                <a16:creationId xmlns:a16="http://schemas.microsoft.com/office/drawing/2014/main" id="{01404FEC-636B-6607-BF6D-D261E4D22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746" y="2890101"/>
            <a:ext cx="5977721" cy="3509741"/>
          </a:xfrm>
          <a:prstGeom prst="rect">
            <a:avLst/>
          </a:prstGeom>
        </p:spPr>
      </p:pic>
    </p:spTree>
    <p:extLst>
      <p:ext uri="{BB962C8B-B14F-4D97-AF65-F5344CB8AC3E}">
        <p14:creationId xmlns:p14="http://schemas.microsoft.com/office/powerpoint/2010/main" val="1960234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CB4EA-D73F-A82C-B2C6-E1EA93F8C843}"/>
              </a:ext>
            </a:extLst>
          </p:cNvPr>
          <p:cNvSpPr>
            <a:spLocks noGrp="1"/>
          </p:cNvSpPr>
          <p:nvPr>
            <p:ph type="title"/>
          </p:nvPr>
        </p:nvSpPr>
        <p:spPr/>
        <p:txBody>
          <a:bodyPr/>
          <a:lstStyle/>
          <a:p>
            <a:r>
              <a:rPr lang="en-US" altLang="zh-CN" dirty="0"/>
              <a:t>RG -- Operational Semantics</a:t>
            </a:r>
            <a:endParaRPr lang="zh-CN" altLang="en-US" dirty="0"/>
          </a:p>
        </p:txBody>
      </p:sp>
      <p:sp>
        <p:nvSpPr>
          <p:cNvPr id="3" name="内容占位符 2">
            <a:extLst>
              <a:ext uri="{FF2B5EF4-FFF2-40B4-BE49-F238E27FC236}">
                <a16:creationId xmlns:a16="http://schemas.microsoft.com/office/drawing/2014/main" id="{5BD77BDC-A3EF-4B62-5844-8DF741A0368B}"/>
              </a:ext>
            </a:extLst>
          </p:cNvPr>
          <p:cNvSpPr>
            <a:spLocks noGrp="1"/>
          </p:cNvSpPr>
          <p:nvPr>
            <p:ph idx="1"/>
          </p:nvPr>
        </p:nvSpPr>
        <p:spPr/>
        <p:txBody>
          <a:bodyPr/>
          <a:lstStyle/>
          <a:p>
            <a:r>
              <a:rPr lang="en-US" altLang="zh-CN" dirty="0"/>
              <a:t>Modular Definition of Computation</a:t>
            </a:r>
          </a:p>
          <a:p>
            <a:pPr lvl="1"/>
            <a:r>
              <a:rPr lang="en-US" altLang="zh-CN" dirty="0"/>
              <a:t>The new definition is useful for proofs about computations of while programs because, in general, we do not know how often the body is executed. By using rule induction on </a:t>
            </a:r>
            <a:r>
              <a:rPr lang="en-US" altLang="zh-CN" dirty="0" err="1"/>
              <a:t>cptn</a:t>
            </a:r>
            <a:r>
              <a:rPr lang="en-US" altLang="zh-CN" dirty="0"/>
              <a:t>-mod we directly obtain the three following cases:</a:t>
            </a:r>
          </a:p>
          <a:p>
            <a:pPr lvl="2"/>
            <a:r>
              <a:rPr lang="en-US" altLang="zh-CN" dirty="0"/>
              <a:t>1. </a:t>
            </a:r>
            <a:r>
              <a:rPr lang="en-US" altLang="zh-CN" dirty="0" err="1"/>
              <a:t>CptnModNone</a:t>
            </a:r>
            <a:r>
              <a:rPr lang="en-US" altLang="zh-CN" dirty="0"/>
              <a:t>: the while-body is not entered.</a:t>
            </a:r>
          </a:p>
          <a:p>
            <a:pPr lvl="2"/>
            <a:r>
              <a:rPr lang="en-US" altLang="zh-CN" dirty="0"/>
              <a:t>2. CptnModWhile1: the execution of the body is at least started.</a:t>
            </a:r>
          </a:p>
          <a:p>
            <a:pPr lvl="2"/>
            <a:r>
              <a:rPr lang="en-US" altLang="zh-CN" dirty="0"/>
              <a:t>3. CptnModWhile2: the body is executed completely at least once followed by a new computation of the same while-program, on which the induction hypothesis holds.</a:t>
            </a:r>
          </a:p>
          <a:p>
            <a:pPr lvl="2"/>
            <a:r>
              <a:rPr lang="en-US" altLang="zh-CN" dirty="0"/>
              <a:t>(which is decisive for the proof of soundness while </a:t>
            </a:r>
            <a:r>
              <a:rPr lang="en-US" altLang="zh-CN" dirty="0" err="1"/>
              <a:t>cptn</a:t>
            </a:r>
            <a:r>
              <a:rPr lang="en-US" altLang="zh-CN" dirty="0"/>
              <a:t> is almost useless)</a:t>
            </a:r>
          </a:p>
        </p:txBody>
      </p:sp>
    </p:spTree>
    <p:extLst>
      <p:ext uri="{BB962C8B-B14F-4D97-AF65-F5344CB8AC3E}">
        <p14:creationId xmlns:p14="http://schemas.microsoft.com/office/powerpoint/2010/main" val="3741812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978EB-DE28-99C9-5C56-2F5F959E919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CE2EFC2-DB36-71FA-7402-818C412141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0882" y="2299406"/>
            <a:ext cx="9430235" cy="3403775"/>
          </a:xfrm>
        </p:spPr>
      </p:pic>
    </p:spTree>
    <p:extLst>
      <p:ext uri="{BB962C8B-B14F-4D97-AF65-F5344CB8AC3E}">
        <p14:creationId xmlns:p14="http://schemas.microsoft.com/office/powerpoint/2010/main" val="2306790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389EA-EAE5-5897-8FF9-526A2F8EAA31}"/>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34796B2E-136C-AAEE-8564-1C52783B9A02}"/>
              </a:ext>
            </a:extLst>
          </p:cNvPr>
          <p:cNvSpPr>
            <a:spLocks noGrp="1"/>
          </p:cNvSpPr>
          <p:nvPr>
            <p:ph idx="1"/>
          </p:nvPr>
        </p:nvSpPr>
        <p:spPr/>
        <p:txBody>
          <a:bodyPr/>
          <a:lstStyle/>
          <a:p>
            <a:r>
              <a:rPr lang="en-US" altLang="zh-CN" dirty="0"/>
              <a:t>A rely-guarantee correctness formula (or specification) of a program P consists of the quadruple (pre; rely; guar ; post). These four conditions can be classified in two parts:</a:t>
            </a:r>
          </a:p>
          <a:p>
            <a:pPr lvl="1"/>
            <a:r>
              <a:rPr lang="en-US" altLang="zh-CN" dirty="0"/>
              <a:t>Assumptions, represented by the pre- and rely condition, describe the conditions under which the program runs, and</a:t>
            </a:r>
          </a:p>
          <a:p>
            <a:pPr lvl="1"/>
            <a:r>
              <a:rPr lang="en-US" altLang="zh-CN" dirty="0"/>
              <a:t>Commitments, composed by the guarantee and postcondition, describe the expected behaviors of the program when it is run under the assumptions.</a:t>
            </a:r>
          </a:p>
          <a:p>
            <a:pPr lvl="1"/>
            <a:endParaRPr lang="en-US" altLang="zh-CN" dirty="0"/>
          </a:p>
          <a:p>
            <a:pPr lvl="1"/>
            <a:endParaRPr lang="zh-CN" altLang="en-US" dirty="0"/>
          </a:p>
        </p:txBody>
      </p:sp>
    </p:spTree>
    <p:extLst>
      <p:ext uri="{BB962C8B-B14F-4D97-AF65-F5344CB8AC3E}">
        <p14:creationId xmlns:p14="http://schemas.microsoft.com/office/powerpoint/2010/main" val="195261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E7FD0-55A5-AC2F-82F9-7E816BA9C9E7}"/>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58D3CA74-FC59-E797-83E2-F7B73F6A91B0}"/>
              </a:ext>
            </a:extLst>
          </p:cNvPr>
          <p:cNvSpPr>
            <a:spLocks noGrp="1"/>
          </p:cNvSpPr>
          <p:nvPr>
            <p:ph idx="1"/>
          </p:nvPr>
        </p:nvSpPr>
        <p:spPr/>
        <p:txBody>
          <a:bodyPr>
            <a:normAutofit/>
          </a:bodyPr>
          <a:lstStyle/>
          <a:p>
            <a:r>
              <a:rPr lang="en-US" altLang="zh-CN" dirty="0"/>
              <a:t>Compositional rely-guarantee method for shared-variable concurrency was first proposed by Cliff Jones in 1981. A complete version of this system was later designed by </a:t>
            </a:r>
            <a:r>
              <a:rPr lang="en-US" altLang="zh-CN" dirty="0" err="1"/>
              <a:t>Stølen</a:t>
            </a:r>
            <a:r>
              <a:rPr lang="en-US" altLang="zh-CN" dirty="0"/>
              <a:t> in 1990.</a:t>
            </a:r>
          </a:p>
          <a:p>
            <a:r>
              <a:rPr lang="en-US" altLang="zh-CN" dirty="0"/>
              <a:t>Jones extended the traditional Hoare pre- and postcondition specification of sequential programs with two new predicates: </a:t>
            </a:r>
          </a:p>
          <a:p>
            <a:pPr lvl="1"/>
            <a:r>
              <a:rPr lang="en-US" altLang="zh-CN" dirty="0"/>
              <a:t>a </a:t>
            </a:r>
            <a:r>
              <a:rPr lang="en-US" altLang="zh-CN" b="1" dirty="0"/>
              <a:t>rely condition </a:t>
            </a:r>
            <a:r>
              <a:rPr lang="en-US" altLang="zh-CN" dirty="0"/>
              <a:t>specifying what the component expects from the environment, </a:t>
            </a:r>
          </a:p>
          <a:p>
            <a:pPr lvl="1"/>
            <a:r>
              <a:rPr lang="en-US" altLang="zh-CN" dirty="0"/>
              <a:t>and a </a:t>
            </a:r>
            <a:r>
              <a:rPr lang="en-US" altLang="zh-CN" b="1" dirty="0"/>
              <a:t>guarantee condition </a:t>
            </a:r>
            <a:r>
              <a:rPr lang="en-US" altLang="zh-CN" dirty="0"/>
              <a:t>expressing the task performed by that component, and how this task may influence the environment.</a:t>
            </a:r>
            <a:endParaRPr lang="zh-CN" altLang="en-US" dirty="0"/>
          </a:p>
        </p:txBody>
      </p:sp>
    </p:spTree>
    <p:extLst>
      <p:ext uri="{BB962C8B-B14F-4D97-AF65-F5344CB8AC3E}">
        <p14:creationId xmlns:p14="http://schemas.microsoft.com/office/powerpoint/2010/main" val="1751983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71843-FA7A-B8F7-1ECC-EB29E708629D}"/>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219F77E7-218A-B624-C563-AF13EA30AEFF}"/>
              </a:ext>
            </a:extLst>
          </p:cNvPr>
          <p:cNvSpPr>
            <a:spLocks noGrp="1"/>
          </p:cNvSpPr>
          <p:nvPr>
            <p:ph idx="1"/>
          </p:nvPr>
        </p:nvSpPr>
        <p:spPr/>
        <p:txBody>
          <a:bodyPr>
            <a:normAutofit lnSpcReduction="10000"/>
          </a:bodyPr>
          <a:lstStyle/>
          <a:p>
            <a:r>
              <a:rPr lang="en-US" altLang="zh-CN" dirty="0"/>
              <a:t>Validity for Component Programs</a:t>
            </a:r>
          </a:p>
          <a:p>
            <a:pPr lvl="1"/>
            <a:r>
              <a:rPr lang="en-US" altLang="zh-CN" dirty="0"/>
              <a:t>Specifications of sequential programs are written with the syntax             </a:t>
            </a:r>
            <a:r>
              <a:rPr lang="en-US" altLang="zh-CN" b="1" dirty="0"/>
              <a:t>P sat [pre, rely, guar, post] </a:t>
            </a:r>
            <a:r>
              <a:rPr lang="en-US" altLang="zh-CN" dirty="0"/>
              <a:t>where sat stands for satisfies. The type of these tuples is:</a:t>
            </a:r>
          </a:p>
          <a:p>
            <a:pPr lvl="1"/>
            <a:endParaRPr lang="en-US" altLang="zh-CN" dirty="0"/>
          </a:p>
          <a:p>
            <a:pPr lvl="1"/>
            <a:endParaRPr lang="en-US" altLang="zh-CN" dirty="0"/>
          </a:p>
          <a:p>
            <a:pPr lvl="1"/>
            <a:r>
              <a:rPr lang="en-US" altLang="zh-CN" dirty="0"/>
              <a:t>Informally, we say that P satisfies its specification if under the assumptions that:</a:t>
            </a:r>
          </a:p>
          <a:p>
            <a:pPr lvl="2"/>
            <a:r>
              <a:rPr lang="en-US" altLang="zh-CN" dirty="0"/>
              <a:t>1 P is started in a state that satisfies pre, and</a:t>
            </a:r>
          </a:p>
          <a:p>
            <a:pPr lvl="2"/>
            <a:r>
              <a:rPr lang="en-US" altLang="zh-CN" dirty="0"/>
              <a:t>2 any environment transition in the computation satisfies rely,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then P ensures the following commitments:</a:t>
            </a:r>
            <a:endParaRPr lang="en-US" altLang="zh-CN" dirty="0"/>
          </a:p>
          <a:p>
            <a:pPr lvl="2"/>
            <a:r>
              <a:rPr lang="en-US" altLang="zh-CN" dirty="0"/>
              <a:t>3 any component transition satisfies guar, and</a:t>
            </a:r>
          </a:p>
          <a:p>
            <a:pPr lvl="2"/>
            <a:r>
              <a:rPr lang="en-US" altLang="zh-CN" dirty="0"/>
              <a:t>4 if the computation terminates, the final state satisfies post.</a:t>
            </a:r>
            <a:endParaRPr lang="zh-CN" altLang="en-US" dirty="0"/>
          </a:p>
        </p:txBody>
      </p:sp>
      <p:pic>
        <p:nvPicPr>
          <p:cNvPr id="5" name="图片 4">
            <a:extLst>
              <a:ext uri="{FF2B5EF4-FFF2-40B4-BE49-F238E27FC236}">
                <a16:creationId xmlns:a16="http://schemas.microsoft.com/office/drawing/2014/main" id="{0AE7888C-A7C0-A654-C7B7-FE3AD444A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386" y="3232038"/>
            <a:ext cx="6779227" cy="546790"/>
          </a:xfrm>
          <a:prstGeom prst="rect">
            <a:avLst/>
          </a:prstGeom>
        </p:spPr>
      </p:pic>
    </p:spTree>
    <p:extLst>
      <p:ext uri="{BB962C8B-B14F-4D97-AF65-F5344CB8AC3E}">
        <p14:creationId xmlns:p14="http://schemas.microsoft.com/office/powerpoint/2010/main" val="2414526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B0433-CBCE-6074-674F-7C7E2BB076AE}"/>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4AF36C71-C307-EAD5-DCE8-3786ED77A97C}"/>
              </a:ext>
            </a:extLst>
          </p:cNvPr>
          <p:cNvSpPr>
            <a:spLocks noGrp="1"/>
          </p:cNvSpPr>
          <p:nvPr>
            <p:ph idx="1"/>
          </p:nvPr>
        </p:nvSpPr>
        <p:spPr/>
        <p:txBody>
          <a:bodyPr/>
          <a:lstStyle/>
          <a:p>
            <a:r>
              <a:rPr lang="en-US" altLang="zh-CN" dirty="0"/>
              <a:t>Validity for Component Programs</a:t>
            </a:r>
          </a:p>
          <a:p>
            <a:pPr lvl="1"/>
            <a:r>
              <a:rPr lang="en-US" altLang="zh-CN" dirty="0"/>
              <a:t>The formal definitions are given by the functions:</a:t>
            </a:r>
            <a:endParaRPr lang="zh-CN" altLang="en-US" dirty="0"/>
          </a:p>
        </p:txBody>
      </p:sp>
      <p:pic>
        <p:nvPicPr>
          <p:cNvPr id="5" name="图片 4">
            <a:extLst>
              <a:ext uri="{FF2B5EF4-FFF2-40B4-BE49-F238E27FC236}">
                <a16:creationId xmlns:a16="http://schemas.microsoft.com/office/drawing/2014/main" id="{BF29C335-DB10-24CF-A92D-151DF300F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377" y="2963698"/>
            <a:ext cx="8687246" cy="3213265"/>
          </a:xfrm>
          <a:prstGeom prst="rect">
            <a:avLst/>
          </a:prstGeom>
        </p:spPr>
      </p:pic>
    </p:spTree>
    <p:extLst>
      <p:ext uri="{BB962C8B-B14F-4D97-AF65-F5344CB8AC3E}">
        <p14:creationId xmlns:p14="http://schemas.microsoft.com/office/powerpoint/2010/main" val="4018024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BD193-49C3-34B0-AB34-8E311FDAF596}"/>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646767E3-4AAF-9031-B4EF-9FFA49274851}"/>
              </a:ext>
            </a:extLst>
          </p:cNvPr>
          <p:cNvSpPr>
            <a:spLocks noGrp="1"/>
          </p:cNvSpPr>
          <p:nvPr>
            <p:ph idx="1"/>
          </p:nvPr>
        </p:nvSpPr>
        <p:spPr/>
        <p:txBody>
          <a:bodyPr/>
          <a:lstStyle/>
          <a:p>
            <a:r>
              <a:rPr lang="en-US" altLang="zh-CN" dirty="0"/>
              <a:t>Validity for Component Programs</a:t>
            </a:r>
          </a:p>
          <a:p>
            <a:pPr lvl="1"/>
            <a:r>
              <a:rPr lang="en-US" altLang="zh-CN" dirty="0"/>
              <a:t>A rely-guarantee specification of a sequential component program P is valid , and we use the usual syntax </a:t>
            </a:r>
            <a:r>
              <a:rPr lang="en-US" altLang="zh-CN" b="1" dirty="0"/>
              <a:t>|= P sat [pre, rely, guar, post], </a:t>
            </a:r>
            <a:r>
              <a:rPr lang="en-US" altLang="zh-CN" dirty="0"/>
              <a:t>if for any initial state, all computations of P that satisfy the assumptions satisfy the commitments.</a:t>
            </a:r>
            <a:endParaRPr lang="zh-CN" altLang="en-US" dirty="0"/>
          </a:p>
        </p:txBody>
      </p:sp>
      <p:pic>
        <p:nvPicPr>
          <p:cNvPr id="5" name="图片 4">
            <a:extLst>
              <a:ext uri="{FF2B5EF4-FFF2-40B4-BE49-F238E27FC236}">
                <a16:creationId xmlns:a16="http://schemas.microsoft.com/office/drawing/2014/main" id="{5CE205AC-17FF-595F-B8A1-10C377954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137" y="3935463"/>
            <a:ext cx="9239725" cy="1676486"/>
          </a:xfrm>
          <a:prstGeom prst="rect">
            <a:avLst/>
          </a:prstGeom>
        </p:spPr>
      </p:pic>
      <p:pic>
        <p:nvPicPr>
          <p:cNvPr id="7" name="图片 6">
            <a:extLst>
              <a:ext uri="{FF2B5EF4-FFF2-40B4-BE49-F238E27FC236}">
                <a16:creationId xmlns:a16="http://schemas.microsoft.com/office/drawing/2014/main" id="{C6878245-A5BE-A13D-B3F6-2794FCFE5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693" y="5821888"/>
            <a:ext cx="3627529" cy="355075"/>
          </a:xfrm>
          <a:prstGeom prst="rect">
            <a:avLst/>
          </a:prstGeom>
        </p:spPr>
      </p:pic>
    </p:spTree>
    <p:extLst>
      <p:ext uri="{BB962C8B-B14F-4D97-AF65-F5344CB8AC3E}">
        <p14:creationId xmlns:p14="http://schemas.microsoft.com/office/powerpoint/2010/main" val="630080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1907A-A627-23E8-9EBA-7298FD3C78B3}"/>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DFB0AFB6-9959-F93B-5471-3A2D22261A9D}"/>
              </a:ext>
            </a:extLst>
          </p:cNvPr>
          <p:cNvSpPr>
            <a:spLocks noGrp="1"/>
          </p:cNvSpPr>
          <p:nvPr>
            <p:ph idx="1"/>
          </p:nvPr>
        </p:nvSpPr>
        <p:spPr/>
        <p:txBody>
          <a:bodyPr/>
          <a:lstStyle/>
          <a:p>
            <a:r>
              <a:rPr lang="en-US" altLang="zh-CN" dirty="0"/>
              <a:t>Validity for Parallel Programs</a:t>
            </a:r>
          </a:p>
          <a:p>
            <a:pPr lvl="1"/>
            <a:r>
              <a:rPr lang="en-US" altLang="zh-CN" dirty="0"/>
              <a:t>Parallel programs can be seen as a unit executed in a possibly interfering environment. For this reason, we include a rely and a guarantee condition in the specification of parallel programs as well. </a:t>
            </a:r>
          </a:p>
          <a:p>
            <a:pPr lvl="1"/>
            <a:r>
              <a:rPr lang="en-US" altLang="zh-CN" dirty="0"/>
              <a:t>They have the form </a:t>
            </a:r>
            <a:r>
              <a:rPr lang="en-US" altLang="zh-CN" b="1" dirty="0"/>
              <a:t>P SAT [pre, rely, guar, post] </a:t>
            </a:r>
            <a:r>
              <a:rPr lang="en-US" altLang="zh-CN" dirty="0"/>
              <a:t>where P has the type α par-com.</a:t>
            </a:r>
          </a:p>
          <a:p>
            <a:pPr lvl="1"/>
            <a:endParaRPr lang="zh-CN" altLang="en-US" dirty="0"/>
          </a:p>
        </p:txBody>
      </p:sp>
    </p:spTree>
    <p:extLst>
      <p:ext uri="{BB962C8B-B14F-4D97-AF65-F5344CB8AC3E}">
        <p14:creationId xmlns:p14="http://schemas.microsoft.com/office/powerpoint/2010/main" val="1380419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682A5-4E34-4C04-E0AA-BF882623582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0990072-75C5-55A6-BBE3-57823111290A}"/>
              </a:ext>
            </a:extLst>
          </p:cNvPr>
          <p:cNvSpPr>
            <a:spLocks noGrp="1"/>
          </p:cNvSpPr>
          <p:nvPr>
            <p:ph type="title"/>
          </p:nvPr>
        </p:nvSpPr>
        <p:spPr/>
        <p:txBody>
          <a:bodyPr/>
          <a:lstStyle/>
          <a:p>
            <a:r>
              <a:rPr lang="en-US" altLang="zh-CN" dirty="0"/>
              <a:t>RG -- Validity of Correctness Formulas</a:t>
            </a:r>
            <a:endParaRPr lang="zh-CN" altLang="en-US" dirty="0"/>
          </a:p>
        </p:txBody>
      </p:sp>
      <p:sp>
        <p:nvSpPr>
          <p:cNvPr id="3" name="内容占位符 2">
            <a:extLst>
              <a:ext uri="{FF2B5EF4-FFF2-40B4-BE49-F238E27FC236}">
                <a16:creationId xmlns:a16="http://schemas.microsoft.com/office/drawing/2014/main" id="{7C772F3F-BA52-58EE-CA86-3BA7BF5DD0B3}"/>
              </a:ext>
            </a:extLst>
          </p:cNvPr>
          <p:cNvSpPr>
            <a:spLocks noGrp="1"/>
          </p:cNvSpPr>
          <p:nvPr>
            <p:ph idx="1"/>
          </p:nvPr>
        </p:nvSpPr>
        <p:spPr/>
        <p:txBody>
          <a:bodyPr/>
          <a:lstStyle/>
          <a:p>
            <a:r>
              <a:rPr lang="en-US" altLang="zh-CN" dirty="0"/>
              <a:t>Validity for Parallel Programs</a:t>
            </a:r>
          </a:p>
          <a:p>
            <a:pPr lvl="1"/>
            <a:r>
              <a:rPr lang="en-US" altLang="zh-CN" dirty="0"/>
              <a:t>The definition of assumptions, commitments and validity are analogous to the previous section:</a:t>
            </a:r>
            <a:endParaRPr lang="zh-CN" altLang="en-US" dirty="0"/>
          </a:p>
        </p:txBody>
      </p:sp>
      <p:pic>
        <p:nvPicPr>
          <p:cNvPr id="5" name="图片 4">
            <a:extLst>
              <a:ext uri="{FF2B5EF4-FFF2-40B4-BE49-F238E27FC236}">
                <a16:creationId xmlns:a16="http://schemas.microsoft.com/office/drawing/2014/main" id="{8A7BC19A-5413-A492-1C1D-77339C84A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131" y="3043020"/>
            <a:ext cx="7643737" cy="3680509"/>
          </a:xfrm>
          <a:prstGeom prst="rect">
            <a:avLst/>
          </a:prstGeom>
        </p:spPr>
      </p:pic>
    </p:spTree>
    <p:extLst>
      <p:ext uri="{BB962C8B-B14F-4D97-AF65-F5344CB8AC3E}">
        <p14:creationId xmlns:p14="http://schemas.microsoft.com/office/powerpoint/2010/main" val="2031701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EBC29-6FA0-2516-99CB-8B11DF9D7DF6}"/>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4A2DF405-8C39-9CD9-F32A-AE58105F0F88}"/>
              </a:ext>
            </a:extLst>
          </p:cNvPr>
          <p:cNvSpPr>
            <a:spLocks noGrp="1"/>
          </p:cNvSpPr>
          <p:nvPr>
            <p:ph idx="1"/>
          </p:nvPr>
        </p:nvSpPr>
        <p:spPr/>
        <p:txBody>
          <a:bodyPr>
            <a:normAutofit/>
          </a:bodyPr>
          <a:lstStyle/>
          <a:p>
            <a:r>
              <a:rPr lang="en-US" altLang="zh-CN" dirty="0"/>
              <a:t>The system of axioms and inference rules for deriving partial correctness formulas of parallel programs in the rely-guarantee formalism can be regarded as </a:t>
            </a:r>
            <a:r>
              <a:rPr lang="en-US" altLang="zh-CN" b="1" dirty="0"/>
              <a:t>a compositional reformulation of the </a:t>
            </a:r>
            <a:r>
              <a:rPr lang="en-US" altLang="zh-CN" b="1" dirty="0" err="1"/>
              <a:t>Owicki</a:t>
            </a:r>
            <a:r>
              <a:rPr lang="en-US" altLang="zh-CN" b="1" dirty="0"/>
              <a:t>-Gries system. </a:t>
            </a:r>
            <a:r>
              <a:rPr lang="en-US" altLang="zh-CN" dirty="0"/>
              <a:t>Due to the layered definition of the syntax, the set of all derivable specifications is defined using two sets:</a:t>
            </a:r>
          </a:p>
          <a:p>
            <a:pPr lvl="1"/>
            <a:r>
              <a:rPr lang="en-US" altLang="zh-CN" dirty="0"/>
              <a:t>1. The set of all derivable specifications of sequential programs: </a:t>
            </a:r>
            <a:r>
              <a:rPr lang="en-US" altLang="zh-CN" dirty="0" err="1"/>
              <a:t>rghoare</a:t>
            </a:r>
            <a:r>
              <a:rPr lang="en-US" altLang="zh-CN" dirty="0"/>
              <a:t>.</a:t>
            </a:r>
          </a:p>
          <a:p>
            <a:pPr lvl="1"/>
            <a:r>
              <a:rPr lang="en-US" altLang="zh-CN" dirty="0"/>
              <a:t>2. The set of all derivable specifications of parallel programs: par-</a:t>
            </a:r>
            <a:r>
              <a:rPr lang="en-US" altLang="zh-CN" dirty="0" err="1"/>
              <a:t>rghoare</a:t>
            </a:r>
            <a:r>
              <a:rPr lang="en-US" altLang="zh-CN" dirty="0"/>
              <a:t>.</a:t>
            </a:r>
            <a:endParaRPr lang="zh-CN" altLang="en-US" dirty="0"/>
          </a:p>
        </p:txBody>
      </p:sp>
    </p:spTree>
    <p:extLst>
      <p:ext uri="{BB962C8B-B14F-4D97-AF65-F5344CB8AC3E}">
        <p14:creationId xmlns:p14="http://schemas.microsoft.com/office/powerpoint/2010/main" val="4247585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23351-4EF9-6FA0-71B7-061A2872B352}"/>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D73C04DB-6A48-93E7-32D9-CFC31D39C866}"/>
              </a:ext>
            </a:extLst>
          </p:cNvPr>
          <p:cNvSpPr>
            <a:spLocks noGrp="1"/>
          </p:cNvSpPr>
          <p:nvPr>
            <p:ph idx="1"/>
          </p:nvPr>
        </p:nvSpPr>
        <p:spPr/>
        <p:txBody>
          <a:bodyPr/>
          <a:lstStyle/>
          <a:p>
            <a:r>
              <a:rPr lang="en-US" altLang="zh-CN" dirty="0"/>
              <a:t>Proof System for Component Programs</a:t>
            </a:r>
          </a:p>
          <a:p>
            <a:pPr lvl="1"/>
            <a:r>
              <a:rPr lang="en-US" altLang="zh-CN" dirty="0"/>
              <a:t>first define a predicate about stability needed in the rules:</a:t>
            </a:r>
          </a:p>
          <a:p>
            <a:pPr lvl="1"/>
            <a:endParaRPr lang="en-US" altLang="zh-CN" dirty="0"/>
          </a:p>
          <a:p>
            <a:pPr lvl="1"/>
            <a:endParaRPr lang="en-US" altLang="zh-CN" dirty="0"/>
          </a:p>
          <a:p>
            <a:pPr lvl="1"/>
            <a:endParaRPr lang="en-US" altLang="zh-CN" dirty="0"/>
          </a:p>
          <a:p>
            <a:pPr lvl="1"/>
            <a:endParaRPr lang="en-US" altLang="zh-CN" dirty="0"/>
          </a:p>
          <a:p>
            <a:pPr lvl="1"/>
            <a:r>
              <a:rPr lang="en-US" altLang="zh-CN" dirty="0"/>
              <a:t>For example, </a:t>
            </a:r>
            <a:r>
              <a:rPr lang="en-US" altLang="zh-CN" b="1" dirty="0"/>
              <a:t>stable pre rely </a:t>
            </a:r>
            <a:r>
              <a:rPr lang="en-US" altLang="zh-CN" dirty="0"/>
              <a:t>means that if a state belongs to the precondition and some transition satisfies the rely condition, then the reached state still belongs to the precondition.</a:t>
            </a:r>
            <a:endParaRPr lang="zh-CN" altLang="en-US" dirty="0"/>
          </a:p>
        </p:txBody>
      </p:sp>
      <p:pic>
        <p:nvPicPr>
          <p:cNvPr id="5" name="图片 4">
            <a:extLst>
              <a:ext uri="{FF2B5EF4-FFF2-40B4-BE49-F238E27FC236}">
                <a16:creationId xmlns:a16="http://schemas.microsoft.com/office/drawing/2014/main" id="{D59EA190-8D7B-6406-98C4-01C150485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407" y="2714968"/>
            <a:ext cx="6324925" cy="1212912"/>
          </a:xfrm>
          <a:prstGeom prst="rect">
            <a:avLst/>
          </a:prstGeom>
        </p:spPr>
      </p:pic>
    </p:spTree>
    <p:extLst>
      <p:ext uri="{BB962C8B-B14F-4D97-AF65-F5344CB8AC3E}">
        <p14:creationId xmlns:p14="http://schemas.microsoft.com/office/powerpoint/2010/main" val="2709112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C8A52-A18D-F0A8-2F47-9BA43EE8A1FA}"/>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BF3A1CFB-BD1F-0EF0-2F06-8D8A9EF38858}"/>
              </a:ext>
            </a:extLst>
          </p:cNvPr>
          <p:cNvSpPr>
            <a:spLocks noGrp="1"/>
          </p:cNvSpPr>
          <p:nvPr>
            <p:ph idx="1"/>
          </p:nvPr>
        </p:nvSpPr>
        <p:spPr/>
        <p:txBody>
          <a:bodyPr/>
          <a:lstStyle/>
          <a:p>
            <a:r>
              <a:rPr lang="en-US" altLang="zh-CN" dirty="0"/>
              <a:t>Proof System for Component Programs</a:t>
            </a:r>
          </a:p>
          <a:p>
            <a:pPr lvl="1"/>
            <a:r>
              <a:rPr lang="en-US" altLang="zh-CN" dirty="0"/>
              <a:t>The set of all derivable specifications is defined by the constant:</a:t>
            </a:r>
          </a:p>
          <a:p>
            <a:pPr lvl="1"/>
            <a:endParaRPr lang="en-US" altLang="zh-CN" dirty="0"/>
          </a:p>
          <a:p>
            <a:pPr lvl="1"/>
            <a:endParaRPr lang="en-US" altLang="zh-CN" dirty="0"/>
          </a:p>
          <a:p>
            <a:pPr lvl="1"/>
            <a:r>
              <a:rPr lang="en-US" altLang="zh-CN" dirty="0"/>
              <a:t>where α </a:t>
            </a:r>
            <a:r>
              <a:rPr lang="en-US" altLang="zh-CN" dirty="0" err="1"/>
              <a:t>rgformula</a:t>
            </a:r>
            <a:r>
              <a:rPr lang="en-US" altLang="zh-CN" dirty="0"/>
              <a:t> is the type of a specification of a sequential component program. A derivable specification is denoted with the usual syntax:</a:t>
            </a:r>
          </a:p>
          <a:p>
            <a:endParaRPr lang="zh-CN" altLang="en-US" dirty="0"/>
          </a:p>
        </p:txBody>
      </p:sp>
      <p:pic>
        <p:nvPicPr>
          <p:cNvPr id="5" name="图片 4">
            <a:extLst>
              <a:ext uri="{FF2B5EF4-FFF2-40B4-BE49-F238E27FC236}">
                <a16:creationId xmlns:a16="http://schemas.microsoft.com/office/drawing/2014/main" id="{56998F20-061E-E751-A360-861BA678B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43" y="2790065"/>
            <a:ext cx="4032457" cy="488975"/>
          </a:xfrm>
          <a:prstGeom prst="rect">
            <a:avLst/>
          </a:prstGeom>
        </p:spPr>
      </p:pic>
      <p:pic>
        <p:nvPicPr>
          <p:cNvPr id="7" name="图片 6">
            <a:extLst>
              <a:ext uri="{FF2B5EF4-FFF2-40B4-BE49-F238E27FC236}">
                <a16:creationId xmlns:a16="http://schemas.microsoft.com/office/drawing/2014/main" id="{6990F6F0-3511-55EE-4162-731885967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43" y="4609695"/>
            <a:ext cx="7862834" cy="1702205"/>
          </a:xfrm>
          <a:prstGeom prst="rect">
            <a:avLst/>
          </a:prstGeom>
        </p:spPr>
      </p:pic>
    </p:spTree>
    <p:extLst>
      <p:ext uri="{BB962C8B-B14F-4D97-AF65-F5344CB8AC3E}">
        <p14:creationId xmlns:p14="http://schemas.microsoft.com/office/powerpoint/2010/main" val="196233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FC0A9B-AAAF-38BA-4582-7D47BD3341C7}"/>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A86F9157-589A-1E0F-4A0B-D97FD3DBF990}"/>
              </a:ext>
            </a:extLst>
          </p:cNvPr>
          <p:cNvSpPr>
            <a:spLocks noGrp="1"/>
          </p:cNvSpPr>
          <p:nvPr>
            <p:ph idx="1"/>
          </p:nvPr>
        </p:nvSpPr>
        <p:spPr/>
        <p:txBody>
          <a:bodyPr/>
          <a:lstStyle/>
          <a:p>
            <a:r>
              <a:rPr lang="en-US" altLang="zh-CN" dirty="0"/>
              <a:t>Proof System for Component Programs(identity transformation?)</a:t>
            </a:r>
          </a:p>
          <a:p>
            <a:endParaRPr lang="zh-CN" altLang="en-US" dirty="0"/>
          </a:p>
        </p:txBody>
      </p:sp>
      <p:pic>
        <p:nvPicPr>
          <p:cNvPr id="5" name="图片 4">
            <a:extLst>
              <a:ext uri="{FF2B5EF4-FFF2-40B4-BE49-F238E27FC236}">
                <a16:creationId xmlns:a16="http://schemas.microsoft.com/office/drawing/2014/main" id="{3E9C4C93-BDA8-42E6-AE3C-2B7116C1B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58" y="2446387"/>
            <a:ext cx="8517447" cy="1809656"/>
          </a:xfrm>
          <a:prstGeom prst="rect">
            <a:avLst/>
          </a:prstGeom>
        </p:spPr>
      </p:pic>
      <p:pic>
        <p:nvPicPr>
          <p:cNvPr id="7" name="图片 6">
            <a:extLst>
              <a:ext uri="{FF2B5EF4-FFF2-40B4-BE49-F238E27FC236}">
                <a16:creationId xmlns:a16="http://schemas.microsoft.com/office/drawing/2014/main" id="{AB1052F4-8FF3-97A7-E0BE-35C07F0D4F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592" y="4256043"/>
            <a:ext cx="7666909" cy="2256038"/>
          </a:xfrm>
          <a:prstGeom prst="rect">
            <a:avLst/>
          </a:prstGeom>
        </p:spPr>
      </p:pic>
      <p:sp>
        <p:nvSpPr>
          <p:cNvPr id="8" name="矩形 7">
            <a:extLst>
              <a:ext uri="{FF2B5EF4-FFF2-40B4-BE49-F238E27FC236}">
                <a16:creationId xmlns:a16="http://schemas.microsoft.com/office/drawing/2014/main" id="{0F09C1DB-A561-0ECF-A9F3-15333BAB8623}"/>
              </a:ext>
            </a:extLst>
          </p:cNvPr>
          <p:cNvSpPr/>
          <p:nvPr/>
        </p:nvSpPr>
        <p:spPr>
          <a:xfrm>
            <a:off x="6239437" y="5737412"/>
            <a:ext cx="1685364" cy="3282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876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EF2BB-EAA9-9042-82ED-FF36468C5AE9}"/>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866594D1-C976-3D2A-431C-4D125E8DC05D}"/>
              </a:ext>
            </a:extLst>
          </p:cNvPr>
          <p:cNvSpPr>
            <a:spLocks noGrp="1"/>
          </p:cNvSpPr>
          <p:nvPr>
            <p:ph idx="1"/>
          </p:nvPr>
        </p:nvSpPr>
        <p:spPr/>
        <p:txBody>
          <a:bodyPr/>
          <a:lstStyle/>
          <a:p>
            <a:r>
              <a:rPr lang="en-US" altLang="zh-CN" dirty="0"/>
              <a:t>Proof System for Component Programs</a:t>
            </a:r>
          </a:p>
          <a:p>
            <a:endParaRPr lang="zh-CN" altLang="en-US" dirty="0"/>
          </a:p>
        </p:txBody>
      </p:sp>
      <p:pic>
        <p:nvPicPr>
          <p:cNvPr id="5" name="图片 4">
            <a:extLst>
              <a:ext uri="{FF2B5EF4-FFF2-40B4-BE49-F238E27FC236}">
                <a16:creationId xmlns:a16="http://schemas.microsoft.com/office/drawing/2014/main" id="{7ECBF7B6-5E21-781C-2AD9-406F01B86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588" y="2361451"/>
            <a:ext cx="6437589" cy="1219935"/>
          </a:xfrm>
          <a:prstGeom prst="rect">
            <a:avLst/>
          </a:prstGeom>
        </p:spPr>
      </p:pic>
      <p:pic>
        <p:nvPicPr>
          <p:cNvPr id="7" name="图片 6">
            <a:extLst>
              <a:ext uri="{FF2B5EF4-FFF2-40B4-BE49-F238E27FC236}">
                <a16:creationId xmlns:a16="http://schemas.microsoft.com/office/drawing/2014/main" id="{066C9A34-1F20-18EE-8971-933295619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588" y="3453054"/>
            <a:ext cx="7164967" cy="1426120"/>
          </a:xfrm>
          <a:prstGeom prst="rect">
            <a:avLst/>
          </a:prstGeom>
        </p:spPr>
      </p:pic>
      <p:sp>
        <p:nvSpPr>
          <p:cNvPr id="8" name="矩形 7">
            <a:extLst>
              <a:ext uri="{FF2B5EF4-FFF2-40B4-BE49-F238E27FC236}">
                <a16:creationId xmlns:a16="http://schemas.microsoft.com/office/drawing/2014/main" id="{461E03BC-4A31-E83C-FA8B-1CC15A9527C4}"/>
              </a:ext>
            </a:extLst>
          </p:cNvPr>
          <p:cNvSpPr/>
          <p:nvPr/>
        </p:nvSpPr>
        <p:spPr>
          <a:xfrm>
            <a:off x="2772663" y="4051567"/>
            <a:ext cx="2692408" cy="22909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5A10328-DF7C-A0BA-3A9C-50E211C1D11A}"/>
              </a:ext>
            </a:extLst>
          </p:cNvPr>
          <p:cNvSpPr/>
          <p:nvPr/>
        </p:nvSpPr>
        <p:spPr>
          <a:xfrm>
            <a:off x="7590082" y="3716323"/>
            <a:ext cx="720432" cy="22672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83F9C78-8757-D95D-807F-EA160D97F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8911" y="4912374"/>
            <a:ext cx="6557864" cy="1231389"/>
          </a:xfrm>
          <a:prstGeom prst="rect">
            <a:avLst/>
          </a:prstGeom>
        </p:spPr>
      </p:pic>
    </p:spTree>
    <p:extLst>
      <p:ext uri="{BB962C8B-B14F-4D97-AF65-F5344CB8AC3E}">
        <p14:creationId xmlns:p14="http://schemas.microsoft.com/office/powerpoint/2010/main" val="1263921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77B932-567D-CD2A-B9B1-16D770FB4872}"/>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AEF94BA6-1FEB-BAD4-1ACC-EAE4F5D3E2C1}"/>
              </a:ext>
            </a:extLst>
          </p:cNvPr>
          <p:cNvSpPr>
            <a:spLocks noGrp="1"/>
          </p:cNvSpPr>
          <p:nvPr>
            <p:ph idx="1"/>
          </p:nvPr>
        </p:nvSpPr>
        <p:spPr/>
        <p:txBody>
          <a:bodyPr>
            <a:normAutofit/>
          </a:bodyPr>
          <a:lstStyle/>
          <a:p>
            <a:r>
              <a:rPr lang="en-US" altLang="zh-CN" dirty="0"/>
              <a:t>The main improvements of the rely-guarantee method over </a:t>
            </a:r>
            <a:r>
              <a:rPr lang="en-US" altLang="zh-CN" dirty="0" err="1"/>
              <a:t>Owicki</a:t>
            </a:r>
            <a:r>
              <a:rPr lang="en-US" altLang="zh-CN" dirty="0"/>
              <a:t>-Gries are:</a:t>
            </a:r>
          </a:p>
          <a:p>
            <a:pPr lvl="1"/>
            <a:r>
              <a:rPr lang="en-US" altLang="zh-CN" dirty="0"/>
              <a:t>1. complexity :</a:t>
            </a:r>
            <a:r>
              <a:rPr lang="zh-CN" altLang="en-US" dirty="0"/>
              <a:t>  </a:t>
            </a:r>
            <a:r>
              <a:rPr lang="en-US" altLang="zh-CN" b="1" dirty="0"/>
              <a:t>linearly</a:t>
            </a:r>
            <a:r>
              <a:rPr lang="en-US" altLang="zh-CN" dirty="0"/>
              <a:t> </a:t>
            </a:r>
            <a:r>
              <a:rPr lang="en-US" altLang="zh-CN" i="1" dirty="0"/>
              <a:t>VS</a:t>
            </a:r>
            <a:r>
              <a:rPr lang="en-US" altLang="zh-CN" dirty="0"/>
              <a:t>  </a:t>
            </a:r>
            <a:r>
              <a:rPr lang="en-US" altLang="zh-CN" b="1" dirty="0"/>
              <a:t>exponentially</a:t>
            </a:r>
            <a:r>
              <a:rPr lang="en-US" altLang="zh-CN" dirty="0"/>
              <a:t>.</a:t>
            </a:r>
          </a:p>
          <a:p>
            <a:pPr lvl="1"/>
            <a:r>
              <a:rPr lang="en-US" altLang="zh-CN" dirty="0"/>
              <a:t>2. applicability :  </a:t>
            </a:r>
            <a:r>
              <a:rPr lang="en-US" altLang="zh-CN" b="1" dirty="0"/>
              <a:t>open systems </a:t>
            </a:r>
            <a:r>
              <a:rPr lang="en-US" altLang="zh-CN" i="1" dirty="0"/>
              <a:t>VS  </a:t>
            </a:r>
            <a:r>
              <a:rPr lang="en-US" altLang="zh-CN" b="1" dirty="0"/>
              <a:t>closed systems</a:t>
            </a:r>
            <a:endParaRPr lang="zh-CN" altLang="en-US" b="1" dirty="0"/>
          </a:p>
        </p:txBody>
      </p:sp>
    </p:spTree>
    <p:extLst>
      <p:ext uri="{BB962C8B-B14F-4D97-AF65-F5344CB8AC3E}">
        <p14:creationId xmlns:p14="http://schemas.microsoft.com/office/powerpoint/2010/main" val="1122394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EBA85-5D2D-4700-14D8-802D79CA301C}"/>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405F9526-583D-30A6-96A4-E4E4752576CE}"/>
              </a:ext>
            </a:extLst>
          </p:cNvPr>
          <p:cNvSpPr>
            <a:spLocks noGrp="1"/>
          </p:cNvSpPr>
          <p:nvPr>
            <p:ph idx="1"/>
          </p:nvPr>
        </p:nvSpPr>
        <p:spPr/>
        <p:txBody>
          <a:bodyPr/>
          <a:lstStyle/>
          <a:p>
            <a:r>
              <a:rPr lang="en-US" altLang="zh-CN" dirty="0"/>
              <a:t>Proof System for Parallel Programs</a:t>
            </a:r>
          </a:p>
          <a:p>
            <a:pPr lvl="1"/>
            <a:r>
              <a:rPr lang="en-US" altLang="zh-CN" dirty="0"/>
              <a:t>Different from the definition of validity for parallel programs ,</a:t>
            </a:r>
            <a:r>
              <a:rPr lang="zh-CN" altLang="en-US" dirty="0"/>
              <a:t> </a:t>
            </a:r>
            <a:r>
              <a:rPr lang="en-US" altLang="zh-CN" dirty="0"/>
              <a:t>the conclusion should include all the information( pre , rely .</a:t>
            </a:r>
            <a:r>
              <a:rPr lang="zh-CN" altLang="en-US" dirty="0"/>
              <a:t> </a:t>
            </a:r>
            <a:r>
              <a:rPr lang="en-US" altLang="zh-CN" dirty="0"/>
              <a:t>.</a:t>
            </a:r>
            <a:r>
              <a:rPr lang="zh-CN" altLang="en-US" dirty="0"/>
              <a:t> </a:t>
            </a:r>
            <a:r>
              <a:rPr lang="en-US" altLang="zh-CN" dirty="0"/>
              <a:t>.) needed in the premises of the rule. </a:t>
            </a:r>
            <a:endParaRPr lang="zh-CN" altLang="en-US" dirty="0"/>
          </a:p>
        </p:txBody>
      </p:sp>
      <p:pic>
        <p:nvPicPr>
          <p:cNvPr id="4" name="图片 3">
            <a:extLst>
              <a:ext uri="{FF2B5EF4-FFF2-40B4-BE49-F238E27FC236}">
                <a16:creationId xmlns:a16="http://schemas.microsoft.com/office/drawing/2014/main" id="{6F9BD3E5-CAEB-0161-4EC6-661A91D0405F}"/>
              </a:ext>
            </a:extLst>
          </p:cNvPr>
          <p:cNvPicPr>
            <a:picLocks noChangeAspect="1"/>
          </p:cNvPicPr>
          <p:nvPr/>
        </p:nvPicPr>
        <p:blipFill>
          <a:blip r:embed="rId3"/>
          <a:stretch>
            <a:fillRect/>
          </a:stretch>
        </p:blipFill>
        <p:spPr>
          <a:xfrm>
            <a:off x="2033095" y="3429000"/>
            <a:ext cx="8125810" cy="775469"/>
          </a:xfrm>
          <a:prstGeom prst="rect">
            <a:avLst/>
          </a:prstGeom>
        </p:spPr>
      </p:pic>
      <p:pic>
        <p:nvPicPr>
          <p:cNvPr id="6" name="图片 5">
            <a:extLst>
              <a:ext uri="{FF2B5EF4-FFF2-40B4-BE49-F238E27FC236}">
                <a16:creationId xmlns:a16="http://schemas.microsoft.com/office/drawing/2014/main" id="{C42EC97C-BBB2-73D5-F551-61A2AF706F38}"/>
              </a:ext>
            </a:extLst>
          </p:cNvPr>
          <p:cNvPicPr>
            <a:picLocks noChangeAspect="1"/>
          </p:cNvPicPr>
          <p:nvPr/>
        </p:nvPicPr>
        <p:blipFill>
          <a:blip r:embed="rId4"/>
          <a:stretch>
            <a:fillRect/>
          </a:stretch>
        </p:blipFill>
        <p:spPr>
          <a:xfrm>
            <a:off x="2033095" y="4204468"/>
            <a:ext cx="6841770" cy="1194149"/>
          </a:xfrm>
          <a:prstGeom prst="rect">
            <a:avLst/>
          </a:prstGeom>
        </p:spPr>
      </p:pic>
      <p:pic>
        <p:nvPicPr>
          <p:cNvPr id="8" name="图片 7">
            <a:extLst>
              <a:ext uri="{FF2B5EF4-FFF2-40B4-BE49-F238E27FC236}">
                <a16:creationId xmlns:a16="http://schemas.microsoft.com/office/drawing/2014/main" id="{1646DCC1-7EDE-0F85-ED0F-A5290342AEF7}"/>
              </a:ext>
            </a:extLst>
          </p:cNvPr>
          <p:cNvPicPr>
            <a:picLocks noChangeAspect="1"/>
          </p:cNvPicPr>
          <p:nvPr/>
        </p:nvPicPr>
        <p:blipFill>
          <a:blip r:embed="rId5"/>
          <a:stretch>
            <a:fillRect/>
          </a:stretch>
        </p:blipFill>
        <p:spPr>
          <a:xfrm>
            <a:off x="2033095" y="5398617"/>
            <a:ext cx="7041122" cy="913283"/>
          </a:xfrm>
          <a:prstGeom prst="rect">
            <a:avLst/>
          </a:prstGeom>
        </p:spPr>
      </p:pic>
    </p:spTree>
    <p:extLst>
      <p:ext uri="{BB962C8B-B14F-4D97-AF65-F5344CB8AC3E}">
        <p14:creationId xmlns:p14="http://schemas.microsoft.com/office/powerpoint/2010/main" val="1034271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239CEF-4DFC-792A-0BB7-A5C8295A3BF3}"/>
              </a:ext>
            </a:extLst>
          </p:cNvPr>
          <p:cNvSpPr>
            <a:spLocks noGrp="1"/>
          </p:cNvSpPr>
          <p:nvPr>
            <p:ph type="title"/>
          </p:nvPr>
        </p:nvSpPr>
        <p:spPr/>
        <p:txBody>
          <a:bodyPr/>
          <a:lstStyle/>
          <a:p>
            <a:r>
              <a:rPr lang="en-US" altLang="zh-CN" dirty="0"/>
              <a:t>RG -- The Proof System</a:t>
            </a:r>
            <a:endParaRPr lang="zh-CN" altLang="en-US" dirty="0"/>
          </a:p>
        </p:txBody>
      </p:sp>
      <p:sp>
        <p:nvSpPr>
          <p:cNvPr id="3" name="内容占位符 2">
            <a:extLst>
              <a:ext uri="{FF2B5EF4-FFF2-40B4-BE49-F238E27FC236}">
                <a16:creationId xmlns:a16="http://schemas.microsoft.com/office/drawing/2014/main" id="{62865485-2220-9730-8282-07AE3E1423F6}"/>
              </a:ext>
            </a:extLst>
          </p:cNvPr>
          <p:cNvSpPr>
            <a:spLocks noGrp="1"/>
          </p:cNvSpPr>
          <p:nvPr>
            <p:ph idx="1"/>
          </p:nvPr>
        </p:nvSpPr>
        <p:spPr/>
        <p:txBody>
          <a:bodyPr/>
          <a:lstStyle/>
          <a:p>
            <a:r>
              <a:rPr lang="en-US" altLang="zh-CN" dirty="0"/>
              <a:t>Proof System for Parallel Programs</a:t>
            </a:r>
            <a:endParaRPr lang="zh-CN" altLang="en-US" dirty="0"/>
          </a:p>
          <a:p>
            <a:endParaRPr lang="zh-CN" altLang="en-US" dirty="0"/>
          </a:p>
        </p:txBody>
      </p:sp>
      <p:pic>
        <p:nvPicPr>
          <p:cNvPr id="5" name="图片 4">
            <a:extLst>
              <a:ext uri="{FF2B5EF4-FFF2-40B4-BE49-F238E27FC236}">
                <a16:creationId xmlns:a16="http://schemas.microsoft.com/office/drawing/2014/main" id="{93E84650-5852-DCD0-74B9-6C293C418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357" y="2570355"/>
            <a:ext cx="9449286" cy="3384724"/>
          </a:xfrm>
          <a:prstGeom prst="rect">
            <a:avLst/>
          </a:prstGeom>
        </p:spPr>
      </p:pic>
    </p:spTree>
    <p:extLst>
      <p:ext uri="{BB962C8B-B14F-4D97-AF65-F5344CB8AC3E}">
        <p14:creationId xmlns:p14="http://schemas.microsoft.com/office/powerpoint/2010/main" val="3278352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92667-6F78-FCB5-E35B-961D1D1AC1EB}"/>
              </a:ext>
            </a:extLst>
          </p:cNvPr>
          <p:cNvSpPr>
            <a:spLocks noGrp="1"/>
          </p:cNvSpPr>
          <p:nvPr>
            <p:ph type="title"/>
          </p:nvPr>
        </p:nvSpPr>
        <p:spPr/>
        <p:txBody>
          <a:bodyPr/>
          <a:lstStyle/>
          <a:p>
            <a:r>
              <a:rPr lang="en-US" altLang="zh-CN" dirty="0"/>
              <a:t>Introduction</a:t>
            </a:r>
            <a:endParaRPr lang="zh-CN" altLang="en-US" dirty="0"/>
          </a:p>
        </p:txBody>
      </p:sp>
      <p:sp>
        <p:nvSpPr>
          <p:cNvPr id="3" name="内容占位符 2">
            <a:extLst>
              <a:ext uri="{FF2B5EF4-FFF2-40B4-BE49-F238E27FC236}">
                <a16:creationId xmlns:a16="http://schemas.microsoft.com/office/drawing/2014/main" id="{79FCAA09-0DC9-E35F-28ED-42D2E80D5C5D}"/>
              </a:ext>
            </a:extLst>
          </p:cNvPr>
          <p:cNvSpPr>
            <a:spLocks noGrp="1"/>
          </p:cNvSpPr>
          <p:nvPr>
            <p:ph idx="1"/>
          </p:nvPr>
        </p:nvSpPr>
        <p:spPr/>
        <p:txBody>
          <a:bodyPr/>
          <a:lstStyle/>
          <a:p>
            <a:r>
              <a:rPr lang="en-US" altLang="zh-CN" dirty="0"/>
              <a:t>1.4 Parameterized Parallel Programs</a:t>
            </a:r>
            <a:endParaRPr lang="zh-CN" altLang="en-US" dirty="0"/>
          </a:p>
        </p:txBody>
      </p:sp>
    </p:spTree>
    <p:extLst>
      <p:ext uri="{BB962C8B-B14F-4D97-AF65-F5344CB8AC3E}">
        <p14:creationId xmlns:p14="http://schemas.microsoft.com/office/powerpoint/2010/main" val="3051594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A296C-190B-8786-06B2-9243CD7D9AFA}"/>
              </a:ext>
            </a:extLst>
          </p:cNvPr>
          <p:cNvSpPr>
            <a:spLocks noGrp="1"/>
          </p:cNvSpPr>
          <p:nvPr>
            <p:ph type="title"/>
          </p:nvPr>
        </p:nvSpPr>
        <p:spPr/>
        <p:txBody>
          <a:bodyPr/>
          <a:lstStyle/>
          <a:p>
            <a:r>
              <a:rPr lang="en-US" altLang="zh-CN" dirty="0"/>
              <a:t>Introduction</a:t>
            </a:r>
            <a:endParaRPr lang="zh-CN" altLang="en-US" dirty="0"/>
          </a:p>
        </p:txBody>
      </p:sp>
      <p:pic>
        <p:nvPicPr>
          <p:cNvPr id="4" name="内容占位符 3">
            <a:extLst>
              <a:ext uri="{FF2B5EF4-FFF2-40B4-BE49-F238E27FC236}">
                <a16:creationId xmlns:a16="http://schemas.microsoft.com/office/drawing/2014/main" id="{E88C9CE5-22D8-9071-EE8E-61B9532F9348}"/>
              </a:ext>
            </a:extLst>
          </p:cNvPr>
          <p:cNvPicPr>
            <a:picLocks noGrp="1" noChangeAspect="1"/>
          </p:cNvPicPr>
          <p:nvPr>
            <p:ph idx="1"/>
          </p:nvPr>
        </p:nvPicPr>
        <p:blipFill>
          <a:blip r:embed="rId2"/>
          <a:stretch>
            <a:fillRect/>
          </a:stretch>
        </p:blipFill>
        <p:spPr>
          <a:xfrm>
            <a:off x="2549903" y="1825625"/>
            <a:ext cx="7092194" cy="4351338"/>
          </a:xfrm>
          <a:prstGeom prst="rect">
            <a:avLst/>
          </a:prstGeom>
        </p:spPr>
      </p:pic>
    </p:spTree>
    <p:extLst>
      <p:ext uri="{BB962C8B-B14F-4D97-AF65-F5344CB8AC3E}">
        <p14:creationId xmlns:p14="http://schemas.microsoft.com/office/powerpoint/2010/main" val="1987496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F24A0-71A9-A498-BF7E-08F2F73D9A5C}"/>
              </a:ext>
            </a:extLst>
          </p:cNvPr>
          <p:cNvSpPr>
            <a:spLocks noGrp="1"/>
          </p:cNvSpPr>
          <p:nvPr>
            <p:ph type="title"/>
          </p:nvPr>
        </p:nvSpPr>
        <p:spPr/>
        <p:txBody>
          <a:bodyPr/>
          <a:lstStyle/>
          <a:p>
            <a:r>
              <a:rPr lang="en-US" altLang="zh-CN" dirty="0"/>
              <a:t>OG -- Abstract Syntax</a:t>
            </a:r>
            <a:endParaRPr lang="zh-CN" altLang="en-US" dirty="0"/>
          </a:p>
        </p:txBody>
      </p:sp>
      <p:sp>
        <p:nvSpPr>
          <p:cNvPr id="3" name="内容占位符 2">
            <a:extLst>
              <a:ext uri="{FF2B5EF4-FFF2-40B4-BE49-F238E27FC236}">
                <a16:creationId xmlns:a16="http://schemas.microsoft.com/office/drawing/2014/main" id="{2A56D412-B06B-E129-AE97-45BC7BB8D74F}"/>
              </a:ext>
            </a:extLst>
          </p:cNvPr>
          <p:cNvSpPr>
            <a:spLocks noGrp="1"/>
          </p:cNvSpPr>
          <p:nvPr>
            <p:ph idx="1"/>
          </p:nvPr>
        </p:nvSpPr>
        <p:spPr/>
        <p:txBody>
          <a:bodyPr/>
          <a:lstStyle/>
          <a:p>
            <a:r>
              <a:rPr lang="en-US" altLang="zh-CN" dirty="0"/>
              <a:t>The programming language combines the following three layers:</a:t>
            </a:r>
          </a:p>
          <a:p>
            <a:pPr lvl="1"/>
            <a:r>
              <a:rPr lang="en-US" altLang="zh-CN" b="1" dirty="0"/>
              <a:t>Parallel commands </a:t>
            </a:r>
            <a:r>
              <a:rPr lang="en-US" altLang="zh-CN" dirty="0"/>
              <a:t>include parallel composition of component programs as a construct. </a:t>
            </a:r>
            <a:r>
              <a:rPr lang="zh-CN" altLang="en-US" dirty="0"/>
              <a:t>（ </a:t>
            </a:r>
            <a:r>
              <a:rPr lang="en-US" altLang="zh-CN" dirty="0"/>
              <a:t>|| </a:t>
            </a:r>
            <a:r>
              <a:rPr lang="zh-CN" altLang="en-US" dirty="0"/>
              <a:t>）</a:t>
            </a:r>
            <a:endParaRPr lang="en-US" altLang="zh-CN" dirty="0"/>
          </a:p>
          <a:p>
            <a:pPr lvl="1"/>
            <a:r>
              <a:rPr lang="en-US" altLang="zh-CN" b="1" dirty="0"/>
              <a:t>Component commands </a:t>
            </a:r>
            <a:r>
              <a:rPr lang="en-US" altLang="zh-CN" dirty="0"/>
              <a:t>represent the language of the programs appearing within a parallel composition and can be synchronized via an await-command. Component programs are purely sequential programs, thus nested parallelism is excluded.</a:t>
            </a:r>
            <a:r>
              <a:rPr lang="zh-CN" altLang="en-US" dirty="0"/>
              <a:t>（</a:t>
            </a:r>
            <a:r>
              <a:rPr lang="en-US" altLang="zh-CN" dirty="0"/>
              <a:t>annotated</a:t>
            </a:r>
            <a:r>
              <a:rPr lang="zh-CN" altLang="en-US" dirty="0"/>
              <a:t>）</a:t>
            </a:r>
            <a:endParaRPr lang="en-US" altLang="zh-CN" dirty="0"/>
          </a:p>
          <a:p>
            <a:pPr lvl="1"/>
            <a:r>
              <a:rPr lang="en-US" altLang="zh-CN" b="1" dirty="0"/>
              <a:t>Atomic commands </a:t>
            </a:r>
            <a:r>
              <a:rPr lang="en-US" altLang="zh-CN" dirty="0"/>
              <a:t>are used for the bodies of await-statements, which are executed atomically.</a:t>
            </a:r>
            <a:endParaRPr lang="zh-CN" altLang="en-US" dirty="0"/>
          </a:p>
        </p:txBody>
      </p:sp>
    </p:spTree>
    <p:extLst>
      <p:ext uri="{BB962C8B-B14F-4D97-AF65-F5344CB8AC3E}">
        <p14:creationId xmlns:p14="http://schemas.microsoft.com/office/powerpoint/2010/main" val="64271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E9D04-A4AA-4B62-CC28-2051F731825B}"/>
              </a:ext>
            </a:extLst>
          </p:cNvPr>
          <p:cNvSpPr>
            <a:spLocks noGrp="1"/>
          </p:cNvSpPr>
          <p:nvPr>
            <p:ph type="title"/>
          </p:nvPr>
        </p:nvSpPr>
        <p:spPr/>
        <p:txBody>
          <a:bodyPr/>
          <a:lstStyle/>
          <a:p>
            <a:r>
              <a:rPr lang="en-US" altLang="zh-CN" dirty="0"/>
              <a:t>OG -- Abstract Syntax</a:t>
            </a:r>
            <a:endParaRPr lang="zh-CN" altLang="en-US" dirty="0"/>
          </a:p>
        </p:txBody>
      </p:sp>
      <p:pic>
        <p:nvPicPr>
          <p:cNvPr id="5" name="内容占位符 4">
            <a:extLst>
              <a:ext uri="{FF2B5EF4-FFF2-40B4-BE49-F238E27FC236}">
                <a16:creationId xmlns:a16="http://schemas.microsoft.com/office/drawing/2014/main" id="{19693880-8D7C-CAD8-51AF-4DD9712993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803" y="3429000"/>
            <a:ext cx="5572302" cy="3256802"/>
          </a:xfrm>
        </p:spPr>
      </p:pic>
      <p:pic>
        <p:nvPicPr>
          <p:cNvPr id="7" name="图片 6">
            <a:extLst>
              <a:ext uri="{FF2B5EF4-FFF2-40B4-BE49-F238E27FC236}">
                <a16:creationId xmlns:a16="http://schemas.microsoft.com/office/drawing/2014/main" id="{FC7F7EAC-B748-42BF-933A-A36A327E4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105" y="3497681"/>
            <a:ext cx="6138433" cy="2904717"/>
          </a:xfrm>
          <a:prstGeom prst="rect">
            <a:avLst/>
          </a:prstGeom>
        </p:spPr>
      </p:pic>
      <p:sp>
        <p:nvSpPr>
          <p:cNvPr id="10" name="内容占位符 2">
            <a:extLst>
              <a:ext uri="{FF2B5EF4-FFF2-40B4-BE49-F238E27FC236}">
                <a16:creationId xmlns:a16="http://schemas.microsoft.com/office/drawing/2014/main" id="{F0A13D27-4C06-CF65-9EAD-A1F1DAD25928}"/>
              </a:ext>
            </a:extLst>
          </p:cNvPr>
          <p:cNvSpPr txBox="1">
            <a:spLocks/>
          </p:cNvSpPr>
          <p:nvPr/>
        </p:nvSpPr>
        <p:spPr>
          <a:xfrm>
            <a:off x="838200" y="1825625"/>
            <a:ext cx="10436525" cy="10124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t>α ann-com </a:t>
            </a:r>
            <a:r>
              <a:rPr lang="zh-CN" altLang="en-US" sz="2800" dirty="0"/>
              <a:t>for annotated sequential programs </a:t>
            </a:r>
            <a:endParaRPr lang="en-US" altLang="zh-CN" sz="2800" dirty="0"/>
          </a:p>
          <a:p>
            <a:r>
              <a:rPr lang="zh-CN" altLang="en-US" sz="2800" b="1" dirty="0"/>
              <a:t>α com</a:t>
            </a:r>
            <a:r>
              <a:rPr lang="zh-CN" altLang="en-US" sz="2800" dirty="0"/>
              <a:t> for atomic and parallel programs.</a:t>
            </a:r>
          </a:p>
        </p:txBody>
      </p:sp>
    </p:spTree>
    <p:extLst>
      <p:ext uri="{BB962C8B-B14F-4D97-AF65-F5344CB8AC3E}">
        <p14:creationId xmlns:p14="http://schemas.microsoft.com/office/powerpoint/2010/main" val="19097940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3278</TotalTime>
  <Words>3857</Words>
  <Application>Microsoft Office PowerPoint</Application>
  <PresentationFormat>宽屏</PresentationFormat>
  <Paragraphs>354</Paragraphs>
  <Slides>51</Slides>
  <Notes>25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51</vt:i4>
      </vt:variant>
    </vt:vector>
  </HeadingPairs>
  <TitlesOfParts>
    <vt:vector size="56" baseType="lpstr">
      <vt:lpstr>等线</vt:lpstr>
      <vt:lpstr>等线 Light</vt:lpstr>
      <vt:lpstr>微软雅黑</vt:lpstr>
      <vt:lpstr>Arial</vt:lpstr>
      <vt:lpstr>Office 主题​​</vt:lpstr>
      <vt:lpstr>The Owicki-Gries and Rely-Guarantee Methods</vt:lpstr>
      <vt:lpstr>Introduction</vt:lpstr>
      <vt:lpstr>Introduction</vt:lpstr>
      <vt:lpstr>Introduction</vt:lpstr>
      <vt:lpstr>Introduction</vt:lpstr>
      <vt:lpstr>Introduction</vt:lpstr>
      <vt:lpstr>Introduction</vt:lpstr>
      <vt:lpstr>OG -- Abstract Syntax</vt:lpstr>
      <vt:lpstr>OG -- Abstract Syntax</vt:lpstr>
      <vt:lpstr>OG -- Operational Semantics</vt:lpstr>
      <vt:lpstr>OG -- Operational Semantics</vt:lpstr>
      <vt:lpstr>OG -- Operational Semantics</vt:lpstr>
      <vt:lpstr>OG -- Operational Semantics</vt:lpstr>
      <vt:lpstr>OG -- Validity of Correctness Formulas</vt:lpstr>
      <vt:lpstr>OG -- The Proof System</vt:lpstr>
      <vt:lpstr>OG -- The Proof System</vt:lpstr>
      <vt:lpstr>OG -- The Proof System</vt:lpstr>
      <vt:lpstr>OG -- The Proof System</vt:lpstr>
      <vt:lpstr>PowerPoint 演示文稿</vt:lpstr>
      <vt:lpstr>OG -- The Proof System</vt:lpstr>
      <vt:lpstr>OG -- The Proof System</vt:lpstr>
      <vt:lpstr>OG -- The Proof System</vt:lpstr>
      <vt:lpstr>RG -- compositional version of OG</vt:lpstr>
      <vt:lpstr>RG -- Abstract Syntax</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RG -- Operational Semantics</vt:lpstr>
      <vt:lpstr>PowerPoint 演示文稿</vt:lpstr>
      <vt:lpstr>RG -- Validity of Correctness Formulas</vt:lpstr>
      <vt:lpstr>RG -- Validity of Correctness Formulas</vt:lpstr>
      <vt:lpstr>RG -- Validity of Correctness Formulas</vt:lpstr>
      <vt:lpstr>RG -- Validity of Correctness Formulas</vt:lpstr>
      <vt:lpstr>RG -- Validity of Correctness Formulas</vt:lpstr>
      <vt:lpstr>RG -- Validity of Correctness Formulas</vt:lpstr>
      <vt:lpstr>RG -- The Proof System</vt:lpstr>
      <vt:lpstr>RG -- The Proof System</vt:lpstr>
      <vt:lpstr>RG -- The Proof System</vt:lpstr>
      <vt:lpstr>RG -- The Proof System</vt:lpstr>
      <vt:lpstr>RG -- The Proof System</vt:lpstr>
      <vt:lpstr>RG -- The Proof System</vt:lpstr>
      <vt:lpstr>RG -- The Proof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思远 郭</dc:creator>
  <cp:lastModifiedBy>思远 郭</cp:lastModifiedBy>
  <cp:revision>11</cp:revision>
  <dcterms:created xsi:type="dcterms:W3CDTF">2024-11-03T02:21:35Z</dcterms:created>
  <dcterms:modified xsi:type="dcterms:W3CDTF">2025-01-13T13:58:20Z</dcterms:modified>
</cp:coreProperties>
</file>